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Merriweather Sans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erriweatherSans-bold.fntdata"/><Relationship Id="rId21" Type="http://schemas.openxmlformats.org/officeDocument/2006/relationships/font" Target="fonts/MerriweatherSans-regular.fntdata"/><Relationship Id="rId24" Type="http://schemas.openxmlformats.org/officeDocument/2006/relationships/font" Target="fonts/MerriweatherSans-boldItalic.fntdata"/><Relationship Id="rId23" Type="http://schemas.openxmlformats.org/officeDocument/2006/relationships/font" Target="fonts/Merriweather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 con imagen">
  <p:cSld name="contraportada con image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555370" y="144463"/>
            <a:ext cx="11081259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CRISPR-Cas en cultivos arbóreos: Creando variedades de alto valor ecológico y económico en un contexto de cambio climático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4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5002103" y="3731172"/>
            <a:ext cx="79531" cy="3142953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5124498" y="5949778"/>
            <a:ext cx="369016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Daniel Conde Rodríguez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daniel.conde@upm.es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8588" y="2286000"/>
            <a:ext cx="44577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logos of different brands&#10;&#10;Description automatically generated" id="94" name="Google Shape;94;p14"/>
          <p:cNvPicPr preferRelativeResize="0"/>
          <p:nvPr/>
        </p:nvPicPr>
        <p:blipFill rotWithShape="1">
          <a:blip r:embed="rId4">
            <a:alphaModFix/>
          </a:blip>
          <a:srcRect b="52262" l="0" r="0" t="0"/>
          <a:stretch/>
        </p:blipFill>
        <p:spPr>
          <a:xfrm>
            <a:off x="304796" y="3848909"/>
            <a:ext cx="4457700" cy="15660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logos of different brands&#10;&#10;Description automatically generated" id="95" name="Google Shape;95;p14"/>
          <p:cNvPicPr preferRelativeResize="0"/>
          <p:nvPr/>
        </p:nvPicPr>
        <p:blipFill rotWithShape="1">
          <a:blip r:embed="rId4">
            <a:alphaModFix/>
          </a:blip>
          <a:srcRect b="0" l="0" r="21759" t="52262"/>
          <a:stretch/>
        </p:blipFill>
        <p:spPr>
          <a:xfrm>
            <a:off x="917869" y="5129212"/>
            <a:ext cx="3487770" cy="156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/>
        </p:nvSpPr>
        <p:spPr>
          <a:xfrm>
            <a:off x="2585474" y="1065033"/>
            <a:ext cx="8180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Identificación de las células involucradas en la formación de vasos</a:t>
            </a:r>
            <a:endParaRPr/>
          </a:p>
        </p:txBody>
      </p:sp>
      <p:sp>
        <p:nvSpPr>
          <p:cNvPr id="195" name="Google Shape;195;p23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pic>
        <p:nvPicPr>
          <p:cNvPr descr="A close-up of a microscope&#10;&#10;Description automatically generated" id="197" name="Google Shape;1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0" y="1517432"/>
            <a:ext cx="12137548" cy="4977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204" name="Google Shape;204;p24"/>
          <p:cNvSpPr txBox="1"/>
          <p:nvPr/>
        </p:nvSpPr>
        <p:spPr>
          <a:xfrm>
            <a:off x="2565785" y="1050745"/>
            <a:ext cx="8180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Identificación de las células involucradas en la formación de vasos</a:t>
            </a:r>
            <a:endParaRPr/>
          </a:p>
        </p:txBody>
      </p:sp>
      <p:pic>
        <p:nvPicPr>
          <p:cNvPr descr="A diagram of a fish&#10;&#10;Description automatically generated" id="205" name="Google Shape;2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9160" y="1569492"/>
            <a:ext cx="7772400" cy="4973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3576" y="1812443"/>
            <a:ext cx="609600" cy="48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/>
        </p:nvSpPr>
        <p:spPr>
          <a:xfrm>
            <a:off x="538281" y="886068"/>
            <a:ext cx="114727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Reprogramación específica de cada tipo celular para la plasticidad de la madera bajo sequía severa</a:t>
            </a:r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5570908" y="151833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BPs DEGs UP</a:t>
            </a:r>
            <a:endParaRPr/>
          </a:p>
        </p:txBody>
      </p:sp>
      <p:sp>
        <p:nvSpPr>
          <p:cNvPr id="213" name="Google Shape;213;p25"/>
          <p:cNvSpPr txBox="1"/>
          <p:nvPr/>
        </p:nvSpPr>
        <p:spPr>
          <a:xfrm>
            <a:off x="8824243" y="1512037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641F8"/>
                </a:solidFill>
                <a:latin typeface="Arial"/>
                <a:ea typeface="Arial"/>
                <a:cs typeface="Arial"/>
                <a:sym typeface="Arial"/>
              </a:rPr>
              <a:t>BPs DEGs DOWN</a:t>
            </a:r>
            <a:endParaRPr/>
          </a:p>
        </p:txBody>
      </p:sp>
      <p:sp>
        <p:nvSpPr>
          <p:cNvPr id="214" name="Google Shape;214;p25"/>
          <p:cNvSpPr txBox="1"/>
          <p:nvPr/>
        </p:nvSpPr>
        <p:spPr>
          <a:xfrm>
            <a:off x="5450365" y="1785770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Brassinosteroid homeostasis</a:t>
            </a:r>
            <a:endParaRPr/>
          </a:p>
        </p:txBody>
      </p:sp>
      <p:sp>
        <p:nvSpPr>
          <p:cNvPr id="215" name="Google Shape;215;p25"/>
          <p:cNvSpPr txBox="1"/>
          <p:nvPr/>
        </p:nvSpPr>
        <p:spPr>
          <a:xfrm>
            <a:off x="5450365" y="1980215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Jasmonic acid signaling</a:t>
            </a:r>
            <a:endParaRPr/>
          </a:p>
        </p:txBody>
      </p:sp>
      <p:sp>
        <p:nvSpPr>
          <p:cNvPr id="216" name="Google Shape;216;p25"/>
          <p:cNvSpPr txBox="1"/>
          <p:nvPr/>
        </p:nvSpPr>
        <p:spPr>
          <a:xfrm>
            <a:off x="5450365" y="2814608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Response to H</a:t>
            </a:r>
            <a:r>
              <a:rPr b="1" baseline="-25000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1" baseline="-25000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17" name="Google Shape;217;p25"/>
          <p:cNvSpPr txBox="1"/>
          <p:nvPr/>
        </p:nvSpPr>
        <p:spPr>
          <a:xfrm>
            <a:off x="5450365" y="5087460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Cell wall biogenesis</a:t>
            </a:r>
            <a:endParaRPr b="1" baseline="-25000" sz="1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5450365" y="3270077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Auxin response</a:t>
            </a:r>
            <a:endParaRPr b="1" baseline="-25000" sz="1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5450365" y="3639037"/>
            <a:ext cx="2186152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Xylem development</a:t>
            </a:r>
            <a:endParaRPr b="1" baseline="-25000" sz="1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8251085" y="2518721"/>
            <a:ext cx="1282184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641F8"/>
                </a:solidFill>
                <a:latin typeface="Arial"/>
                <a:ea typeface="Arial"/>
                <a:cs typeface="Arial"/>
                <a:sym typeface="Arial"/>
              </a:rPr>
              <a:t>Auxin export</a:t>
            </a:r>
            <a:endParaRPr/>
          </a:p>
        </p:txBody>
      </p:sp>
      <p:sp>
        <p:nvSpPr>
          <p:cNvPr id="221" name="Google Shape;221;p25"/>
          <p:cNvSpPr txBox="1"/>
          <p:nvPr/>
        </p:nvSpPr>
        <p:spPr>
          <a:xfrm>
            <a:off x="8251085" y="3487178"/>
            <a:ext cx="1282184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641F8"/>
                </a:solidFill>
                <a:latin typeface="Arial"/>
                <a:ea typeface="Arial"/>
                <a:cs typeface="Arial"/>
                <a:sym typeface="Arial"/>
              </a:rPr>
              <a:t>Regulation of cell growth</a:t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8251085" y="5123417"/>
            <a:ext cx="1282184" cy="282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641F8"/>
                </a:solidFill>
                <a:latin typeface="Arial"/>
                <a:ea typeface="Arial"/>
                <a:cs typeface="Arial"/>
                <a:sym typeface="Arial"/>
              </a:rPr>
              <a:t>Autophagy</a:t>
            </a:r>
            <a:endParaRPr/>
          </a:p>
        </p:txBody>
      </p:sp>
      <p:sp>
        <p:nvSpPr>
          <p:cNvPr id="223" name="Google Shape;223;p25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pic>
        <p:nvPicPr>
          <p:cNvPr descr="A colorful mosaic with numbers&#10;&#10;Description automatically generated with medium confidence" id="225" name="Google Shape;2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3865" y="1368417"/>
            <a:ext cx="2205171" cy="5255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pic>
        <p:nvPicPr>
          <p:cNvPr id="232" name="Google Shape;23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417" y="1408846"/>
            <a:ext cx="10784759" cy="435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4050" y="914400"/>
            <a:ext cx="58039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5095373" y="6439338"/>
            <a:ext cx="72008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Redondo-López et al. CRISPR-Cas Methods. Springer Protocols Handbooks, 2025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table with colorful squares and text&#10;&#10;Description automatically generated with medium confidence" id="241" name="Google Shape;2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3024" y="1146614"/>
            <a:ext cx="7987415" cy="48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/>
        </p:nvSpPr>
        <p:spPr>
          <a:xfrm>
            <a:off x="5095373" y="6439338"/>
            <a:ext cx="72008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Redondo-López et al. CRISPR-Cas Methods. Springer Protocols Handbooks, 2025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-10844" y="790067"/>
            <a:ext cx="1219199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Generación de Mutantes CRISPR/Cas Libres de Transgenes en Árboles</a:t>
            </a:r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364553" y="1481813"/>
            <a:ext cx="32528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Segregación genética</a:t>
            </a:r>
            <a:endParaRPr/>
          </a:p>
        </p:txBody>
      </p:sp>
      <p:sp>
        <p:nvSpPr>
          <p:cNvPr id="249" name="Google Shape;249;p28"/>
          <p:cNvSpPr txBox="1"/>
          <p:nvPr/>
        </p:nvSpPr>
        <p:spPr>
          <a:xfrm>
            <a:off x="4294025" y="1491591"/>
            <a:ext cx="37822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Injerto en portainjerto sobreexpresando </a:t>
            </a: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FT</a:t>
            </a:r>
            <a:endParaRPr/>
          </a:p>
        </p:txBody>
      </p:sp>
      <p:sp>
        <p:nvSpPr>
          <p:cNvPr id="250" name="Google Shape;250;p28"/>
          <p:cNvSpPr txBox="1"/>
          <p:nvPr/>
        </p:nvSpPr>
        <p:spPr>
          <a:xfrm>
            <a:off x="8595809" y="1478667"/>
            <a:ext cx="31906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Expresión transitoria</a:t>
            </a:r>
            <a:endParaRPr/>
          </a:p>
        </p:txBody>
      </p:sp>
      <p:sp>
        <p:nvSpPr>
          <p:cNvPr id="251" name="Google Shape;251;p28"/>
          <p:cNvSpPr txBox="1"/>
          <p:nvPr/>
        </p:nvSpPr>
        <p:spPr>
          <a:xfrm>
            <a:off x="821658" y="6281483"/>
            <a:ext cx="22506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Lenta en árboles</a:t>
            </a:r>
            <a:endParaRPr/>
          </a:p>
        </p:txBody>
      </p:sp>
      <p:sp>
        <p:nvSpPr>
          <p:cNvPr id="252" name="Google Shape;252;p28"/>
          <p:cNvSpPr txBox="1"/>
          <p:nvPr/>
        </p:nvSpPr>
        <p:spPr>
          <a:xfrm>
            <a:off x="8009009" y="4388273"/>
            <a:ext cx="419706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Regeneración desde protoplastos o embriones somáticos</a:t>
            </a:r>
            <a:endParaRPr/>
          </a:p>
        </p:txBody>
      </p:sp>
      <p:sp>
        <p:nvSpPr>
          <p:cNvPr id="253" name="Google Shape;253;p28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pic>
        <p:nvPicPr>
          <p:cNvPr descr="Diagram of a diagram of a plant&#10;&#10;Description automatically generated" id="255" name="Google Shape;255;p28"/>
          <p:cNvPicPr preferRelativeResize="0"/>
          <p:nvPr/>
        </p:nvPicPr>
        <p:blipFill rotWithShape="1">
          <a:blip r:embed="rId3">
            <a:alphaModFix/>
          </a:blip>
          <a:srcRect b="22444" l="9027" r="68477" t="70592"/>
          <a:stretch/>
        </p:blipFill>
        <p:spPr>
          <a:xfrm>
            <a:off x="506118" y="3761263"/>
            <a:ext cx="2843838" cy="5869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/>
          <p:nvPr/>
        </p:nvSpPr>
        <p:spPr>
          <a:xfrm flipH="1" rot="10800000">
            <a:off x="4733262" y="5117090"/>
            <a:ext cx="1191427" cy="70535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8"/>
          <p:cNvSpPr/>
          <p:nvPr/>
        </p:nvSpPr>
        <p:spPr>
          <a:xfrm>
            <a:off x="1544078" y="2743200"/>
            <a:ext cx="638978" cy="3084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ágenes de Svg Arbol - Descarga gratuita en Freepik" id="258" name="Google Shape;2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938" y="2232730"/>
            <a:ext cx="1634753" cy="1400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ágenes de Svg Arbol - Descarga gratuita en Freepik" id="259" name="Google Shape;25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6503" y="2231759"/>
            <a:ext cx="1637019" cy="1402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ágenes de Svg Arbol - Descarga gratuita en Freepik" id="260" name="Google Shape;26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225" y="4893425"/>
            <a:ext cx="1637019" cy="1402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8"/>
          <p:cNvGrpSpPr/>
          <p:nvPr/>
        </p:nvGrpSpPr>
        <p:grpSpPr>
          <a:xfrm>
            <a:off x="4707941" y="2931148"/>
            <a:ext cx="996801" cy="3082449"/>
            <a:chOff x="4681599" y="2681165"/>
            <a:chExt cx="996801" cy="3082449"/>
          </a:xfrm>
        </p:grpSpPr>
        <p:pic>
          <p:nvPicPr>
            <p:cNvPr descr="Injerto De Planta Ilustraciones Stock, Vectores, Y Clipart – (127  Ilustraciones Stock)" id="262" name="Google Shape;262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81599" y="2681165"/>
              <a:ext cx="996801" cy="3082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8"/>
            <p:cNvSpPr txBox="1"/>
            <p:nvPr/>
          </p:nvSpPr>
          <p:spPr>
            <a:xfrm>
              <a:off x="4971433" y="4861009"/>
              <a:ext cx="694476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FT</a:t>
              </a: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 flipH="1">
              <a:off x="4767182" y="4835819"/>
              <a:ext cx="236693" cy="534981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8"/>
          <p:cNvSpPr txBox="1"/>
          <p:nvPr/>
        </p:nvSpPr>
        <p:spPr>
          <a:xfrm>
            <a:off x="5664773" y="2598336"/>
            <a:ext cx="22557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Floración temprana</a:t>
            </a:r>
            <a:endParaRPr/>
          </a:p>
        </p:txBody>
      </p:sp>
      <p:grpSp>
        <p:nvGrpSpPr>
          <p:cNvPr id="266" name="Google Shape;266;p28"/>
          <p:cNvGrpSpPr/>
          <p:nvPr/>
        </p:nvGrpSpPr>
        <p:grpSpPr>
          <a:xfrm>
            <a:off x="9181801" y="2216300"/>
            <a:ext cx="1879002" cy="1971848"/>
            <a:chOff x="9181801" y="2202012"/>
            <a:chExt cx="1879002" cy="1971848"/>
          </a:xfrm>
        </p:grpSpPr>
        <p:sp>
          <p:nvSpPr>
            <p:cNvPr id="267" name="Google Shape;267;p28"/>
            <p:cNvSpPr/>
            <p:nvPr/>
          </p:nvSpPr>
          <p:spPr>
            <a:xfrm>
              <a:off x="9502613" y="2202012"/>
              <a:ext cx="1145309" cy="860354"/>
            </a:xfrm>
            <a:prstGeom prst="ellipse">
              <a:avLst/>
            </a:prstGeom>
            <a:solidFill>
              <a:srgbClr val="6BC6C9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gRNA</a:t>
              </a: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10344830" y="2224510"/>
              <a:ext cx="715973" cy="335138"/>
            </a:xfrm>
            <a:custGeom>
              <a:rect b="b" l="l" r="r" t="t"/>
              <a:pathLst>
                <a:path extrusionOk="0" h="335138" w="715973">
                  <a:moveTo>
                    <a:pt x="348" y="330435"/>
                  </a:moveTo>
                  <a:cubicBezTo>
                    <a:pt x="-4944" y="320910"/>
                    <a:pt x="51148" y="299743"/>
                    <a:pt x="95598" y="260585"/>
                  </a:cubicBezTo>
                  <a:cubicBezTo>
                    <a:pt x="140048" y="221427"/>
                    <a:pt x="209898" y="137818"/>
                    <a:pt x="267048" y="95485"/>
                  </a:cubicBezTo>
                  <a:cubicBezTo>
                    <a:pt x="324198" y="53152"/>
                    <a:pt x="368648" y="21402"/>
                    <a:pt x="438498" y="6585"/>
                  </a:cubicBezTo>
                  <a:cubicBezTo>
                    <a:pt x="508348" y="-8232"/>
                    <a:pt x="686148" y="6585"/>
                    <a:pt x="686148" y="6585"/>
                  </a:cubicBezTo>
                  <a:cubicBezTo>
                    <a:pt x="731656" y="12935"/>
                    <a:pt x="711548" y="44685"/>
                    <a:pt x="711548" y="44685"/>
                  </a:cubicBezTo>
                  <a:cubicBezTo>
                    <a:pt x="711548" y="54210"/>
                    <a:pt x="717898" y="58443"/>
                    <a:pt x="686148" y="63735"/>
                  </a:cubicBezTo>
                  <a:cubicBezTo>
                    <a:pt x="654398" y="69027"/>
                    <a:pt x="573965" y="65852"/>
                    <a:pt x="521048" y="76435"/>
                  </a:cubicBezTo>
                  <a:cubicBezTo>
                    <a:pt x="468131" y="87018"/>
                    <a:pt x="416273" y="100777"/>
                    <a:pt x="368648" y="127235"/>
                  </a:cubicBezTo>
                  <a:cubicBezTo>
                    <a:pt x="321023" y="153693"/>
                    <a:pt x="275515" y="203435"/>
                    <a:pt x="235298" y="235185"/>
                  </a:cubicBezTo>
                  <a:cubicBezTo>
                    <a:pt x="195081" y="266935"/>
                    <a:pt x="163331" y="300802"/>
                    <a:pt x="127348" y="317735"/>
                  </a:cubicBezTo>
                  <a:cubicBezTo>
                    <a:pt x="91365" y="334668"/>
                    <a:pt x="5640" y="339960"/>
                    <a:pt x="348" y="330435"/>
                  </a:cubicBezTo>
                  <a:close/>
                </a:path>
              </a:pathLst>
            </a:custGeom>
            <a:solidFill>
              <a:srgbClr val="C00000"/>
            </a:solidFill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9181801" y="3262491"/>
              <a:ext cx="1785256" cy="911369"/>
            </a:xfrm>
            <a:prstGeom prst="ellipse">
              <a:avLst/>
            </a:prstGeom>
            <a:solidFill>
              <a:srgbClr val="FEE599"/>
            </a:solidFill>
            <a:ln cap="flat" cmpd="sng" w="381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423400" y="3654196"/>
              <a:ext cx="278888" cy="220088"/>
            </a:xfrm>
            <a:prstGeom prst="ellipse">
              <a:avLst/>
            </a:prstGeom>
            <a:solidFill>
              <a:srgbClr val="00B050"/>
            </a:solidFill>
            <a:ln cap="flat" cmpd="sng" w="28575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702288" y="3378716"/>
              <a:ext cx="278888" cy="220088"/>
            </a:xfrm>
            <a:prstGeom prst="ellipse">
              <a:avLst/>
            </a:prstGeom>
            <a:solidFill>
              <a:srgbClr val="00B050"/>
            </a:solidFill>
            <a:ln cap="flat" cmpd="sng" w="28575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303241" y="3598804"/>
              <a:ext cx="436827" cy="347403"/>
            </a:xfrm>
            <a:prstGeom prst="ellipse">
              <a:avLst/>
            </a:prstGeom>
            <a:solidFill>
              <a:srgbClr val="7030A0"/>
            </a:solidFill>
            <a:ln cap="flat" cmpd="sng" w="381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8"/>
          <p:cNvSpPr/>
          <p:nvPr/>
        </p:nvSpPr>
        <p:spPr>
          <a:xfrm rot="8229246">
            <a:off x="1153568" y="4395125"/>
            <a:ext cx="290341" cy="58785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8"/>
          <p:cNvSpPr/>
          <p:nvPr/>
        </p:nvSpPr>
        <p:spPr>
          <a:xfrm rot="-8505724">
            <a:off x="2480372" y="4389276"/>
            <a:ext cx="290341" cy="58785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seño PNG Y SVG De Lindas Flores De Arbol Para Camisetas" id="275" name="Google Shape;27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5079" y="3052966"/>
            <a:ext cx="2048328" cy="204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/>
          <p:nvPr/>
        </p:nvSpPr>
        <p:spPr>
          <a:xfrm>
            <a:off x="4313140" y="1387506"/>
            <a:ext cx="13395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Arturo Redondo</a:t>
            </a:r>
            <a:endParaRPr/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2035" y="1080333"/>
            <a:ext cx="7772400" cy="566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/>
        </p:nvSpPr>
        <p:spPr>
          <a:xfrm>
            <a:off x="143998" y="660864"/>
            <a:ext cx="119802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España es uno de los países de Europa con más cultivos leñosos, frutales, frutos secos, olivos, viñedos, chopo etc. </a:t>
            </a:r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134418" y="990392"/>
            <a:ext cx="121373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Estos cultivos están en riesgo debido 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Sequía</a:t>
            </a:r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5655722" y="3062563"/>
            <a:ext cx="8987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Viñedo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3087398" y="3066492"/>
            <a:ext cx="11721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Almendro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8165793" y="3062563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Olivo</a:t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724130" y="3083868"/>
            <a:ext cx="1031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Cítricos</a:t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-630" y="86821"/>
            <a:ext cx="22044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Introducción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10487543" y="3022222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Chopo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6462964" y="3695291"/>
            <a:ext cx="21852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Precipitación total</a:t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6462965" y="4032564"/>
            <a:ext cx="5440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Descenso hasta del 20% para RCP 8.5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6477712" y="4571610"/>
            <a:ext cx="29290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Días secos consecutivos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6477713" y="4908883"/>
            <a:ext cx="54255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Incremento significativo sobre todo en primavera, verano y otoño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6523873" y="5966303"/>
            <a:ext cx="574786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Riesgo de sequías más frecuentes</a:t>
            </a:r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148" y="1836235"/>
            <a:ext cx="11847822" cy="122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036" y="3879957"/>
            <a:ext cx="520700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-630" y="86821"/>
            <a:ext cx="22044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Introducción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0" y="806309"/>
            <a:ext cx="121373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Otro efecto negativo derivado del cambio climático es la falta de </a:t>
            </a: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cumplimiento de las horas de frío 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7857507" y="2869273"/>
            <a:ext cx="3832854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Aumento de días de calor</a:t>
            </a:r>
            <a:endParaRPr/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Aumento aún más significativo de la frecuencia de noches calurosas</a:t>
            </a:r>
            <a:endParaRPr/>
          </a:p>
          <a:p>
            <a:pPr indent="-171450" lvl="0" marL="1714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Aumento de la frecuencia de episodios de días y noches con calores extremos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8841404" y="3984057"/>
            <a:ext cx="18562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Lorenzo &amp; Alvarez, 2023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7601759" y="5153608"/>
            <a:ext cx="433550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 requerimiento de horas de frio está en peligro para muchas variedades de cultivos leñosos</a:t>
            </a:r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5961" y="1278270"/>
            <a:ext cx="34671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spain with different colored squares&#10;&#10;Description automatically generated" id="127" name="Google Shape;12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756" y="4149636"/>
            <a:ext cx="7049753" cy="243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490" y="2525920"/>
            <a:ext cx="65786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598" y="1256375"/>
            <a:ext cx="6908800" cy="12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-630" y="86821"/>
            <a:ext cx="22044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Introducción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1321985" y="792810"/>
            <a:ext cx="982512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Chopo: Especie modelo en biología molecular en árboles de climas templados 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0" y="1260762"/>
            <a:ext cx="535274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Ventajas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Especie de crecimiento rápido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Fácil transformación genética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Disponibilidad de secuencia y anotación genómica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Especie diploide (2N)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Desarrollo de un sistema CRISPR/Cas 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snRNA-seq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-630" y="3429000"/>
            <a:ext cx="25260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Especie modelo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Requerimiento de horas de frío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Desarrollo vascular</a:t>
            </a:r>
            <a:endParaRPr/>
          </a:p>
        </p:txBody>
      </p:sp>
      <p:sp>
        <p:nvSpPr>
          <p:cNvPr id="139" name="Google Shape;139;p17"/>
          <p:cNvSpPr txBox="1"/>
          <p:nvPr/>
        </p:nvSpPr>
        <p:spPr>
          <a:xfrm>
            <a:off x="8221931" y="1260762"/>
            <a:ext cx="40318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Importancia económica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Producción de biomasa para energía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producción de madera y papel</a:t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8334530" y="4306163"/>
            <a:ext cx="38574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81,000 hectáreas de chopo orientadas a la producción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8334530" y="5048416"/>
            <a:ext cx="365760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Proporciona decenas de miles de empleos directos sobre todo en la España vaciada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8334529" y="6113036"/>
            <a:ext cx="38574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de 600 millones de facturación</a:t>
            </a:r>
            <a:endParaRPr/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373" y="3497868"/>
            <a:ext cx="4889500" cy="29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/>
          <p:nvPr/>
        </p:nvSpPr>
        <p:spPr>
          <a:xfrm>
            <a:off x="8575197" y="2170973"/>
            <a:ext cx="2882900" cy="199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50392" y="680597"/>
            <a:ext cx="118027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Descifrando el mecanismo molecular del requerimiento de horas de frío durante el periodo de dormancia</a:t>
            </a:r>
            <a:endParaRPr/>
          </a:p>
        </p:txBody>
      </p:sp>
      <p:pic>
        <p:nvPicPr>
          <p:cNvPr descr="A diagram of a plant growing&#10;&#10;Description automatically generated" id="152" name="Google Shape;1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261" y="1520779"/>
            <a:ext cx="11512623" cy="51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pic>
        <p:nvPicPr>
          <p:cNvPr descr="A close-up of a plant&#10;&#10;Description automatically generated" id="160" name="Google Shape;16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62" y="763789"/>
            <a:ext cx="11595848" cy="61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139336" y="816278"/>
            <a:ext cx="97020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Respuesta de los árboles a la sequía</a:t>
            </a:r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750" y="1449090"/>
            <a:ext cx="9058500" cy="481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8063354" y="3858142"/>
            <a:ext cx="2343806" cy="380557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997773" y="6015683"/>
            <a:ext cx="101943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highlight>
                  <a:srgbClr val="F87D00"/>
                </a:highlight>
                <a:latin typeface="Calibri"/>
                <a:ea typeface="Calibri"/>
                <a:cs typeface="Calibri"/>
                <a:sym typeface="Calibri"/>
              </a:rPr>
              <a:t>Formación de más vasos y más pequeños en respuesta a sequías prolongadas</a:t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7904648" y="3241964"/>
            <a:ext cx="151140" cy="31100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7904648" y="906643"/>
            <a:ext cx="151140" cy="31100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1907101" y="780727"/>
            <a:ext cx="151140" cy="31100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ollage of images of plants&#10;&#10;Description automatically generated" id="180" name="Google Shape;1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467" y="695723"/>
            <a:ext cx="9345010" cy="5191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/>
        </p:nvSpPr>
        <p:spPr>
          <a:xfrm>
            <a:off x="228600" y="929933"/>
            <a:ext cx="120833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Transcriptoma específico de cada tipo celular presente en el tallo maduro en condiciones control y sequía</a:t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 flipH="1" rot="5400000">
            <a:off x="6069956" y="-5479148"/>
            <a:ext cx="52089" cy="12191995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-630" y="86821"/>
            <a:ext cx="529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Líneas de investigación principales</a:t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11699311" y="1586304"/>
            <a:ext cx="492688" cy="160783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diagram&#10;&#10;Description automatically generated" id="189" name="Google Shape;1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94" y="1383820"/>
            <a:ext cx="11779706" cy="536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