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0" r:id="rId2"/>
    <p:sldId id="279" r:id="rId3"/>
    <p:sldId id="280" r:id="rId4"/>
    <p:sldId id="271" r:id="rId5"/>
    <p:sldId id="272" r:id="rId6"/>
    <p:sldId id="274" r:id="rId7"/>
    <p:sldId id="282" r:id="rId8"/>
    <p:sldId id="281" r:id="rId9"/>
    <p:sldId id="283" r:id="rId10"/>
    <p:sldId id="284" r:id="rId11"/>
    <p:sldId id="286" r:id="rId12"/>
    <p:sldId id="287" r:id="rId13"/>
    <p:sldId id="277"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F63D"/>
    <a:srgbClr val="BA6746"/>
    <a:srgbClr val="A7B050"/>
    <a:srgbClr val="D7F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6357" autoAdjust="0"/>
  </p:normalViewPr>
  <p:slideViewPr>
    <p:cSldViewPr>
      <p:cViewPr varScale="1">
        <p:scale>
          <a:sx n="107" d="100"/>
          <a:sy n="107" d="100"/>
        </p:scale>
        <p:origin x="213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B106272-0365-489A-A009-54FB7498614F}" type="datetimeFigureOut">
              <a:rPr lang="es-ES" smtClean="0"/>
              <a:t>21/02/2024</a:t>
            </a:fld>
            <a:endParaRPr lang="es-ES"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531B99B-17DA-42B0-953E-2C1BBEC8CCDE}" type="slidenum">
              <a:rPr lang="es-ES" smtClean="0"/>
              <a:t>‹Nº›</a:t>
            </a:fld>
            <a:endParaRPr lang="es-ES" dirty="0"/>
          </a:p>
        </p:txBody>
      </p:sp>
    </p:spTree>
    <p:extLst>
      <p:ext uri="{BB962C8B-B14F-4D97-AF65-F5344CB8AC3E}">
        <p14:creationId xmlns:p14="http://schemas.microsoft.com/office/powerpoint/2010/main" val="783410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40233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150169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3C8A5F9-3340-4709-826B-D28F45772F0E}" type="slidenum">
              <a:rPr lang="es-ES" smtClean="0"/>
              <a:t>‹Nº›</a:t>
            </a:fld>
            <a:endParaRPr lang="es-E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5436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38168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3C8A5F9-3340-4709-826B-D28F45772F0E}" type="slidenum">
              <a:rPr lang="es-ES" smtClean="0"/>
              <a:t>‹Nº›</a:t>
            </a:fld>
            <a:endParaRPr lang="es-E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228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50194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98321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285743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381361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138802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25833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157319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377360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16432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319301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6B7C44C-CE61-4F96-AE6F-05FA97C8792E}" type="datetimeFigureOut">
              <a:rPr lang="es-ES" smtClean="0"/>
              <a:t>21/02/2024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3C8A5F9-3340-4709-826B-D28F45772F0E}" type="slidenum">
              <a:rPr lang="es-ES" smtClean="0"/>
              <a:t>‹Nº›</a:t>
            </a:fld>
            <a:endParaRPr lang="es-ES" dirty="0"/>
          </a:p>
        </p:txBody>
      </p:sp>
    </p:spTree>
    <p:extLst>
      <p:ext uri="{BB962C8B-B14F-4D97-AF65-F5344CB8AC3E}">
        <p14:creationId xmlns:p14="http://schemas.microsoft.com/office/powerpoint/2010/main" val="397722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B7C44C-CE61-4F96-AE6F-05FA97C8792E}" type="datetimeFigureOut">
              <a:rPr lang="es-ES" smtClean="0"/>
              <a:t>21/02/2024</a:t>
            </a:fld>
            <a:endParaRPr lang="es-E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3C8A5F9-3340-4709-826B-D28F45772F0E}" type="slidenum">
              <a:rPr lang="es-ES" smtClean="0"/>
              <a:t>‹Nº›</a:t>
            </a:fld>
            <a:endParaRPr lang="es-ES" dirty="0"/>
          </a:p>
        </p:txBody>
      </p:sp>
    </p:spTree>
    <p:extLst>
      <p:ext uri="{BB962C8B-B14F-4D97-AF65-F5344CB8AC3E}">
        <p14:creationId xmlns:p14="http://schemas.microsoft.com/office/powerpoint/2010/main" val="446432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jovenesrurales.e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824536"/>
          </a:xfrm>
        </p:spPr>
        <p:txBody>
          <a:bodyPr>
            <a:normAutofit fontScale="25000" lnSpcReduction="20000"/>
          </a:bodyPr>
          <a:lstStyle/>
          <a:p>
            <a:pPr marL="0" indent="0" algn="ctr">
              <a:lnSpc>
                <a:spcPct val="90000"/>
              </a:lnSpc>
              <a:buNone/>
            </a:pPr>
            <a:endParaRPr lang="es-ES" sz="1200" b="1" dirty="0">
              <a:solidFill>
                <a:schemeClr val="bg1">
                  <a:lumMod val="95000"/>
                </a:schemeClr>
              </a:solidFill>
            </a:endParaRPr>
          </a:p>
          <a:p>
            <a:pPr marL="0" indent="0" algn="ctr">
              <a:lnSpc>
                <a:spcPct val="90000"/>
              </a:lnSpc>
              <a:buNone/>
            </a:pPr>
            <a:r>
              <a:rPr lang="es-ES" sz="4800" b="1" dirty="0">
                <a:solidFill>
                  <a:schemeClr val="accent2">
                    <a:lumMod val="50000"/>
                  </a:schemeClr>
                </a:solidFill>
                <a:effectLst>
                  <a:outerShdw blurRad="38100" dist="38100" dir="2700000" algn="tl">
                    <a:srgbClr val="000000">
                      <a:alpha val="43137"/>
                    </a:srgbClr>
                  </a:outerShdw>
                </a:effectLst>
              </a:rPr>
              <a:t>ANALISIS DESDE UN PERSPECTIVA SOCIAL Y CULTURAL A ESCALA LOCAL Y TERRITORIAL. AMBITO LEADER</a:t>
            </a:r>
            <a:r>
              <a:rPr lang="es-ES" sz="4800" b="1" dirty="0">
                <a:solidFill>
                  <a:schemeClr val="accent2">
                    <a:lumMod val="50000"/>
                  </a:schemeClr>
                </a:solidFill>
              </a:rPr>
              <a:t>. </a:t>
            </a:r>
          </a:p>
          <a:p>
            <a:pPr marL="0" indent="0" algn="ctr">
              <a:lnSpc>
                <a:spcPct val="90000"/>
              </a:lnSpc>
              <a:buNone/>
            </a:pPr>
            <a:endParaRPr lang="es-ES" sz="4800" b="1" dirty="0">
              <a:solidFill>
                <a:schemeClr val="accent2">
                  <a:lumMod val="50000"/>
                </a:schemeClr>
              </a:solidFill>
            </a:endParaRPr>
          </a:p>
          <a:p>
            <a:pPr lvl="0"/>
            <a:r>
              <a:rPr lang="es-ES" sz="5600" b="1" dirty="0">
                <a:effectLst>
                  <a:outerShdw blurRad="38100" dist="38100" dir="2700000" algn="tl">
                    <a:srgbClr val="000000">
                      <a:alpha val="43137"/>
                    </a:srgbClr>
                  </a:outerShdw>
                </a:effectLst>
              </a:rPr>
              <a:t>Importancia de las personas jóvenes en los procesos de desarrollo rural, en el ámbito primario y en la diversificación. CLAVE DE FUTURO.</a:t>
            </a:r>
          </a:p>
          <a:p>
            <a:pPr lvl="0"/>
            <a:r>
              <a:rPr lang="es-ES" sz="5600" b="1" dirty="0">
                <a:effectLst>
                  <a:outerShdw blurRad="38100" dist="38100" dir="2700000" algn="tl">
                    <a:srgbClr val="000000">
                      <a:alpha val="43137"/>
                    </a:srgbClr>
                  </a:outerShdw>
                </a:effectLst>
              </a:rPr>
              <a:t>Entorno social y cultural poco adecuado para la permanencia de los jóvenes en el medio rural.</a:t>
            </a:r>
          </a:p>
          <a:p>
            <a:pPr lvl="0"/>
            <a:r>
              <a:rPr lang="es-ES" sz="5600" b="1" dirty="0">
                <a:effectLst>
                  <a:outerShdw blurRad="38100" dist="38100" dir="2700000" algn="tl">
                    <a:srgbClr val="000000">
                      <a:alpha val="43137"/>
                    </a:srgbClr>
                  </a:outerShdw>
                </a:effectLst>
              </a:rPr>
              <a:t>Falta de referencias claras y concretas. El ámbito familiar no lo facilita. Cultura del subpueblo; según ésta, la persona que reside en el medio rural considera un éxito emigrar a un espacio urbano.</a:t>
            </a:r>
          </a:p>
          <a:p>
            <a:pPr lvl="0"/>
            <a:r>
              <a:rPr lang="es-ES" sz="5600" b="1" dirty="0">
                <a:effectLst>
                  <a:outerShdw blurRad="38100" dist="38100" dir="2700000" algn="tl">
                    <a:srgbClr val="000000">
                      <a:alpha val="43137"/>
                    </a:srgbClr>
                  </a:outerShdw>
                </a:effectLst>
              </a:rPr>
              <a:t>La implementación de las TICs (RR. SS) facilitan y complican su situación.</a:t>
            </a:r>
          </a:p>
          <a:p>
            <a:pPr lvl="0"/>
            <a:r>
              <a:rPr lang="es-ES" sz="5600" b="1" dirty="0">
                <a:effectLst>
                  <a:outerShdw blurRad="38100" dist="38100" dir="2700000" algn="tl">
                    <a:srgbClr val="000000">
                      <a:alpha val="43137"/>
                    </a:srgbClr>
                  </a:outerShdw>
                </a:effectLst>
              </a:rPr>
              <a:t>El aislamiento de los jóvenes en ocasiones genera en problemas de integración. Como consecuencia del aislamiento físico, mayor riego de adicciones de distinta naturaleza: drogadicción, ludopatía, alcoholismo, etc…</a:t>
            </a:r>
          </a:p>
          <a:p>
            <a:pPr lvl="0"/>
            <a:r>
              <a:rPr lang="es-ES" sz="5600" b="1" dirty="0">
                <a:effectLst>
                  <a:outerShdw blurRad="38100" dist="38100" dir="2700000" algn="tl">
                    <a:srgbClr val="000000">
                      <a:alpha val="43137"/>
                    </a:srgbClr>
                  </a:outerShdw>
                </a:effectLst>
              </a:rPr>
              <a:t>Falta de un modelo educativo capaz de generar ilusión. Etapa escolar.</a:t>
            </a:r>
          </a:p>
          <a:p>
            <a:pPr lvl="0"/>
            <a:r>
              <a:rPr lang="es-ES" sz="5600" b="1" dirty="0">
                <a:effectLst>
                  <a:outerShdw blurRad="38100" dist="38100" dir="2700000" algn="tl">
                    <a:srgbClr val="000000">
                      <a:alpha val="43137"/>
                    </a:srgbClr>
                  </a:outerShdw>
                </a:effectLst>
              </a:rPr>
              <a:t>Falta de oferta educativa relacionada con la capacitación. Posterior a la escolar. Atomización de la oferta y falta de capacitación adaptada a las necesidades productivas reales del territorio.</a:t>
            </a:r>
          </a:p>
          <a:p>
            <a:pPr lvl="0"/>
            <a:r>
              <a:rPr lang="es-ES" sz="5600" b="1" dirty="0">
                <a:effectLst>
                  <a:outerShdw blurRad="38100" dist="38100" dir="2700000" algn="tl">
                    <a:srgbClr val="000000">
                      <a:alpha val="43137"/>
                    </a:srgbClr>
                  </a:outerShdw>
                </a:effectLst>
              </a:rPr>
              <a:t>Escaso sentido de pertenencia. Falta de conocimiento del medio.</a:t>
            </a:r>
          </a:p>
          <a:p>
            <a:pPr lvl="0"/>
            <a:r>
              <a:rPr lang="es-ES" sz="5600" b="1" dirty="0">
                <a:effectLst>
                  <a:outerShdw blurRad="38100" dist="38100" dir="2700000" algn="tl">
                    <a:srgbClr val="000000">
                      <a:alpha val="43137"/>
                    </a:srgbClr>
                  </a:outerShdw>
                </a:effectLst>
              </a:rPr>
              <a:t>Bajo nivel de participación de la juventud en el tejido asociativo. </a:t>
            </a:r>
          </a:p>
          <a:p>
            <a:pPr lvl="0"/>
            <a:r>
              <a:rPr lang="es-ES" sz="5600" b="1" dirty="0">
                <a:effectLst>
                  <a:outerShdw blurRad="38100" dist="38100" dir="2700000" algn="tl">
                    <a:srgbClr val="000000">
                      <a:alpha val="43137"/>
                    </a:srgbClr>
                  </a:outerShdw>
                </a:effectLst>
              </a:rPr>
              <a:t>Dificultades de relevo generacional en todos los sectores productivos.</a:t>
            </a:r>
          </a:p>
          <a:p>
            <a:pPr marL="0" indent="0" algn="ctr">
              <a:lnSpc>
                <a:spcPct val="90000"/>
              </a:lnSpc>
              <a:buNone/>
            </a:pPr>
            <a:r>
              <a:rPr lang="es-ES" sz="1900" b="1" dirty="0">
                <a:solidFill>
                  <a:schemeClr val="accent2">
                    <a:lumMod val="50000"/>
                  </a:schemeClr>
                </a:solidFill>
              </a:rPr>
              <a:t>   </a:t>
            </a: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spTree>
    <p:extLst>
      <p:ext uri="{BB962C8B-B14F-4D97-AF65-F5344CB8AC3E}">
        <p14:creationId xmlns:p14="http://schemas.microsoft.com/office/powerpoint/2010/main" val="170890471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a:bodyPr>
          <a:lstStyle/>
          <a:p>
            <a:pPr marL="0" indent="0" algn="ctr">
              <a:lnSpc>
                <a:spcPct val="90000"/>
              </a:lnSpc>
              <a:buNone/>
            </a:pPr>
            <a:endParaRPr lang="es-ES" sz="1200" b="1" dirty="0">
              <a:solidFill>
                <a:schemeClr val="bg1">
                  <a:lumMod val="95000"/>
                </a:schemeClr>
              </a:solidFill>
            </a:endParaRPr>
          </a:p>
          <a:p>
            <a:pPr algn="just"/>
            <a:r>
              <a:rPr lang="es-ES" dirty="0">
                <a:solidFill>
                  <a:schemeClr val="accent1">
                    <a:lumMod val="50000"/>
                  </a:schemeClr>
                </a:solidFill>
                <a:effectLst>
                  <a:outerShdw blurRad="38100" dist="38100" dir="2700000" algn="tl">
                    <a:srgbClr val="000000">
                      <a:alpha val="43137"/>
                    </a:srgbClr>
                  </a:outerShdw>
                </a:effectLst>
              </a:rPr>
              <a:t>Organización de jornadas de divulgación del proyecto y plan de dinamización juvenil del territorio. </a:t>
            </a:r>
          </a:p>
          <a:p>
            <a:pPr lvl="1" algn="just"/>
            <a:r>
              <a:rPr lang="es-ES" u="sng" dirty="0">
                <a:solidFill>
                  <a:schemeClr val="accent1">
                    <a:lumMod val="50000"/>
                  </a:schemeClr>
                </a:solidFill>
                <a:effectLst>
                  <a:outerShdw blurRad="38100" dist="38100" dir="2700000" algn="tl">
                    <a:srgbClr val="000000">
                      <a:alpha val="43137"/>
                    </a:srgbClr>
                  </a:outerShdw>
                </a:effectLst>
              </a:rPr>
              <a:t>Acción orientada para jóvenes que cursan estudios de 1º, 2º y 3º de la ESO</a:t>
            </a:r>
          </a:p>
          <a:p>
            <a:pPr lvl="1" algn="just"/>
            <a:r>
              <a:rPr lang="es-ES" dirty="0">
                <a:solidFill>
                  <a:schemeClr val="accent1">
                    <a:lumMod val="50000"/>
                  </a:schemeClr>
                </a:solidFill>
                <a:effectLst>
                  <a:outerShdw blurRad="38100" dist="38100" dir="2700000" algn="tl">
                    <a:srgbClr val="000000">
                      <a:alpha val="43137"/>
                    </a:srgbClr>
                  </a:outerShdw>
                </a:effectLst>
              </a:rPr>
              <a:t>Las jornadas se organizan en los institutos del territorio y centros de formación profesional por medio de talleres grupales (club de debate y taller sobre actividades intergeneracionales, taller sobre realidad del territorio, presentación del GAL del LEADER), para ello se emplearán power points, presentaciones y material gráfico realizado por los jóvenes. </a:t>
            </a:r>
          </a:p>
          <a:p>
            <a:pPr lvl="1" algn="just"/>
            <a:r>
              <a:rPr lang="es-ES" dirty="0">
                <a:solidFill>
                  <a:schemeClr val="accent1">
                    <a:lumMod val="50000"/>
                  </a:schemeClr>
                </a:solidFill>
                <a:effectLst>
                  <a:outerShdw blurRad="38100" dist="38100" dir="2700000" algn="tl">
                    <a:srgbClr val="000000">
                      <a:alpha val="43137"/>
                    </a:srgbClr>
                  </a:outerShdw>
                </a:effectLst>
              </a:rPr>
              <a:t>Las acciones divulgativas se realizarán en coordinación y colaboración con la dirección del centro educativo y el AMPA del centro. De igual modo, la acción vendrá acompañada por un trabajo de difusión en los medios de comunicación</a:t>
            </a:r>
            <a:r>
              <a:rPr lang="es-ES" dirty="0"/>
              <a:t>. </a:t>
            </a:r>
          </a:p>
          <a:p>
            <a:pPr marL="0" indent="0" algn="ctr">
              <a:lnSpc>
                <a:spcPct val="90000"/>
              </a:lnSpc>
              <a:buNone/>
            </a:pPr>
            <a:endParaRPr lang="es-ES" sz="1200" b="1" dirty="0">
              <a:solidFill>
                <a:schemeClr val="accent2">
                  <a:lumMod val="75000"/>
                </a:schemeClr>
              </a:solidFill>
              <a:effectLst>
                <a:outerShdw blurRad="38100" dist="38100" dir="2700000" algn="tl">
                  <a:srgbClr val="000000">
                    <a:alpha val="43137"/>
                  </a:srgbClr>
                </a:outerShdw>
              </a:effectLst>
            </a:endParaRPr>
          </a:p>
          <a:p>
            <a:pPr marL="0" indent="0" algn="ctr">
              <a:lnSpc>
                <a:spcPct val="90000"/>
              </a:lnSpc>
              <a:buNone/>
            </a:pPr>
            <a:endParaRPr lang="es-ES" sz="1200" b="1" dirty="0">
              <a:solidFill>
                <a:schemeClr val="accent2">
                  <a:lumMod val="75000"/>
                </a:schemeClr>
              </a:solidFill>
              <a:effectLst>
                <a:outerShdw blurRad="38100" dist="38100" dir="2700000" algn="tl">
                  <a:srgbClr val="000000">
                    <a:alpha val="43137"/>
                  </a:srgbClr>
                </a:outerShdw>
              </a:effectLst>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pic>
        <p:nvPicPr>
          <p:cNvPr id="8" name="Imagen 7" descr="\\servidor\COMUN\comun_con_copia\comun-cs (IDC-SRV)\COOPERACION\2021-2027\Proyecto. Coop Carpas Castilla y León\Fichas Proyectos de Cooperación LEADER TOUR\ACTIVATE-ADERAVI\Foto activate 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61248"/>
            <a:ext cx="1674164" cy="1135003"/>
          </a:xfrm>
          <a:prstGeom prst="rect">
            <a:avLst/>
          </a:prstGeom>
          <a:noFill/>
          <a:ln>
            <a:noFill/>
          </a:ln>
        </p:spPr>
      </p:pic>
    </p:spTree>
    <p:extLst>
      <p:ext uri="{BB962C8B-B14F-4D97-AF65-F5344CB8AC3E}">
        <p14:creationId xmlns:p14="http://schemas.microsoft.com/office/powerpoint/2010/main" val="144049847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a:bodyPr>
          <a:lstStyle/>
          <a:p>
            <a:pPr marL="0" indent="0" algn="ctr">
              <a:lnSpc>
                <a:spcPct val="90000"/>
              </a:lnSpc>
              <a:buNone/>
            </a:pPr>
            <a:endParaRPr lang="es-ES" sz="1200" b="1" dirty="0">
              <a:solidFill>
                <a:schemeClr val="bg1">
                  <a:lumMod val="95000"/>
                </a:schemeClr>
              </a:solidFill>
            </a:endParaRPr>
          </a:p>
          <a:p>
            <a:r>
              <a:rPr lang="es-ES" dirty="0">
                <a:solidFill>
                  <a:schemeClr val="accent1">
                    <a:lumMod val="50000"/>
                  </a:schemeClr>
                </a:solidFill>
                <a:effectLst>
                  <a:outerShdw blurRad="38100" dist="38100" dir="2700000" algn="tl">
                    <a:srgbClr val="000000">
                      <a:alpha val="43137"/>
                    </a:srgbClr>
                  </a:outerShdw>
                </a:effectLst>
              </a:rPr>
              <a:t>Organización de jornadas divulgativas de emprendimiento juvenil. </a:t>
            </a:r>
          </a:p>
          <a:p>
            <a:pPr lvl="1" algn="just">
              <a:buClr>
                <a:srgbClr val="90C226"/>
              </a:buClr>
            </a:pPr>
            <a:r>
              <a:rPr lang="es-ES" dirty="0">
                <a:solidFill>
                  <a:schemeClr val="accent1">
                    <a:lumMod val="50000"/>
                  </a:schemeClr>
                </a:solidFill>
                <a:effectLst>
                  <a:outerShdw blurRad="38100" dist="38100" dir="2700000" algn="tl">
                    <a:srgbClr val="000000">
                      <a:alpha val="43137"/>
                    </a:srgbClr>
                  </a:outerShdw>
                </a:effectLst>
              </a:rPr>
              <a:t>Acción orientada para jóvenes que cursan estudios de 4º de la ESO, 1º y 2º de bachillerato, y equivalentes en ciclos formativos.</a:t>
            </a:r>
          </a:p>
          <a:p>
            <a:pPr lvl="1" algn="just"/>
            <a:r>
              <a:rPr lang="es-ES" dirty="0">
                <a:solidFill>
                  <a:schemeClr val="accent1">
                    <a:lumMod val="50000"/>
                  </a:schemeClr>
                </a:solidFill>
                <a:effectLst>
                  <a:outerShdw blurRad="38100" dist="38100" dir="2700000" algn="tl">
                    <a:srgbClr val="000000">
                      <a:alpha val="43137"/>
                    </a:srgbClr>
                  </a:outerShdw>
                </a:effectLst>
              </a:rPr>
              <a:t>Las jornadas se organizarán en los institutos del territorio y centros de formación profesional por medio de talleres grupales: (club de debate sobre el futuro del territorio, taller debate sobre como formar una empresa, presentación del GAL del LEADER: objetivos, socios, acciones, explicación del programa LEADER y de alguna administración local del territorio); para ello, se emplearán power points, presentaciones y material gráfico realizado por los jóvenes.    </a:t>
            </a:r>
          </a:p>
          <a:p>
            <a:pPr lvl="1" algn="just"/>
            <a:r>
              <a:rPr lang="es-ES" dirty="0">
                <a:solidFill>
                  <a:schemeClr val="accent1">
                    <a:lumMod val="50000"/>
                  </a:schemeClr>
                </a:solidFill>
                <a:effectLst>
                  <a:outerShdw blurRad="38100" dist="38100" dir="2700000" algn="tl">
                    <a:srgbClr val="000000">
                      <a:alpha val="43137"/>
                    </a:srgbClr>
                  </a:outerShdw>
                </a:effectLst>
              </a:rPr>
              <a:t>Las acciones divulgativas se realizarán en coordinación y colaboración con la dirección del centro educativo y el AMPA del centro.  De igual modo, la acción vendrá acompañada por un trabajo de difusión en los medios de comunicación.     </a:t>
            </a:r>
          </a:p>
          <a:p>
            <a:pPr marL="0" indent="0" algn="ctr">
              <a:lnSpc>
                <a:spcPct val="90000"/>
              </a:lnSpc>
              <a:buNone/>
            </a:pPr>
            <a:endParaRPr lang="es-ES" sz="1200" dirty="0">
              <a:solidFill>
                <a:schemeClr val="accent1">
                  <a:lumMod val="50000"/>
                </a:schemeClr>
              </a:solidFill>
              <a:effectLst>
                <a:outerShdw blurRad="38100" dist="38100" dir="2700000" algn="tl">
                  <a:srgbClr val="000000">
                    <a:alpha val="43137"/>
                  </a:srgbClr>
                </a:outerShdw>
              </a:effectLst>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spTree>
    <p:extLst>
      <p:ext uri="{BB962C8B-B14F-4D97-AF65-F5344CB8AC3E}">
        <p14:creationId xmlns:p14="http://schemas.microsoft.com/office/powerpoint/2010/main" val="191025420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fontScale="92500" lnSpcReduction="10000"/>
          </a:bodyPr>
          <a:lstStyle/>
          <a:p>
            <a:pPr marL="0" indent="0" algn="ctr">
              <a:lnSpc>
                <a:spcPct val="90000"/>
              </a:lnSpc>
              <a:buNone/>
            </a:pPr>
            <a:endParaRPr lang="es-ES" sz="1200" b="1" dirty="0">
              <a:solidFill>
                <a:schemeClr val="bg1">
                  <a:lumMod val="95000"/>
                </a:schemeClr>
              </a:solidFill>
            </a:endParaRPr>
          </a:p>
          <a:p>
            <a:r>
              <a:rPr lang="es-ES" dirty="0">
                <a:solidFill>
                  <a:schemeClr val="accent1">
                    <a:lumMod val="50000"/>
                  </a:schemeClr>
                </a:solidFill>
                <a:effectLst>
                  <a:outerShdw blurRad="38100" dist="38100" dir="2700000" algn="tl">
                    <a:srgbClr val="000000">
                      <a:alpha val="43137"/>
                    </a:srgbClr>
                  </a:outerShdw>
                </a:effectLst>
              </a:rPr>
              <a:t>Organización de feria de emprendimiento juvenil.</a:t>
            </a:r>
          </a:p>
          <a:p>
            <a:endParaRPr lang="es-ES" dirty="0">
              <a:solidFill>
                <a:schemeClr val="accent1">
                  <a:lumMod val="50000"/>
                </a:schemeClr>
              </a:solidFill>
              <a:effectLst>
                <a:outerShdw blurRad="38100" dist="38100" dir="2700000" algn="tl">
                  <a:srgbClr val="000000">
                    <a:alpha val="43137"/>
                  </a:srgbClr>
                </a:outerShdw>
              </a:effectLst>
            </a:endParaRPr>
          </a:p>
          <a:p>
            <a:pPr lvl="1" algn="just"/>
            <a:r>
              <a:rPr lang="es-ES" dirty="0">
                <a:solidFill>
                  <a:schemeClr val="accent1">
                    <a:lumMod val="50000"/>
                  </a:schemeClr>
                </a:solidFill>
                <a:effectLst>
                  <a:outerShdw blurRad="38100" dist="38100" dir="2700000" algn="tl">
                    <a:srgbClr val="000000">
                      <a:alpha val="43137"/>
                    </a:srgbClr>
                  </a:outerShdw>
                </a:effectLst>
              </a:rPr>
              <a:t>Esta acción se hace necesaria con relación a la necesidad de realizar un evento divulgativo en los territorios participantes (no sólo para dar a conocer el proyecto ACTÍVATE), y de organizar un evento de carácter local / territorial en el que entidades y empresas podrán presentar actividades relacionadas con el emprendimiento juvenil; en paralelo, se desarrollarán talleres relacionadas con la creación de empresas y autoempleo, tomando como referencia recursos locales.    </a:t>
            </a:r>
          </a:p>
          <a:p>
            <a:pPr lvl="1" algn="just"/>
            <a:r>
              <a:rPr lang="es-ES" dirty="0">
                <a:solidFill>
                  <a:schemeClr val="accent1">
                    <a:lumMod val="50000"/>
                  </a:schemeClr>
                </a:solidFill>
                <a:effectLst>
                  <a:outerShdw blurRad="38100" dist="38100" dir="2700000" algn="tl">
                    <a:srgbClr val="000000">
                      <a:alpha val="43137"/>
                    </a:srgbClr>
                  </a:outerShdw>
                </a:effectLst>
              </a:rPr>
              <a:t>La feria incluye la disposición de espacios expositivos, gastos logísticos (montaje, alquiler espacio, rotulación del espacio, etc.), edición de catálogo, difusión del evento (gabinete de prensa), dossier fotográfico, ponentes y participantes en los talleres. La acción tendrá una duración de una jornada y los potenciales asistentes serán los miembros de las asociaciones juveniles locales y los alumnos de colegios e institutos del territorio y centros de formación profesional.   </a:t>
            </a:r>
          </a:p>
          <a:p>
            <a:pPr marL="0" indent="0">
              <a:buNone/>
            </a:pPr>
            <a:r>
              <a:rPr lang="es-ES" b="1" dirty="0"/>
              <a:t> </a:t>
            </a:r>
            <a:endParaRPr lang="es-ES" sz="1200" b="1" dirty="0">
              <a:solidFill>
                <a:schemeClr val="accent2">
                  <a:lumMod val="75000"/>
                </a:schemeClr>
              </a:solidFill>
              <a:effectLst>
                <a:outerShdw blurRad="38100" dist="38100" dir="2700000" algn="tl">
                  <a:srgbClr val="000000">
                    <a:alpha val="43137"/>
                  </a:srgbClr>
                </a:outerShdw>
              </a:effectLst>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spTree>
    <p:extLst>
      <p:ext uri="{BB962C8B-B14F-4D97-AF65-F5344CB8AC3E}">
        <p14:creationId xmlns:p14="http://schemas.microsoft.com/office/powerpoint/2010/main" val="262910099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fontScale="92500" lnSpcReduction="20000"/>
          </a:bodyPr>
          <a:lstStyle/>
          <a:p>
            <a:pPr marL="0" indent="0" algn="ctr">
              <a:lnSpc>
                <a:spcPct val="90000"/>
              </a:lnSpc>
              <a:buNone/>
            </a:pPr>
            <a:r>
              <a:rPr lang="es-ES" sz="1400" b="1" dirty="0">
                <a:solidFill>
                  <a:schemeClr val="accent2">
                    <a:lumMod val="75000"/>
                  </a:schemeClr>
                </a:solidFill>
                <a:effectLst>
                  <a:outerShdw blurRad="38100" dist="38100" dir="2700000" algn="tl">
                    <a:srgbClr val="000000">
                      <a:alpha val="43137"/>
                    </a:srgbClr>
                  </a:outerShdw>
                </a:effectLst>
              </a:rPr>
              <a:t>WEB DEL PROYECTO.</a:t>
            </a:r>
          </a:p>
          <a:p>
            <a:pPr marL="0" indent="0" algn="ctr">
              <a:lnSpc>
                <a:spcPct val="90000"/>
              </a:lnSpc>
              <a:buNone/>
            </a:pPr>
            <a:r>
              <a:rPr lang="es-ES" b="1" dirty="0">
                <a:solidFill>
                  <a:srgbClr val="FF0000"/>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www.jovenesrurales.eu</a:t>
            </a:r>
            <a:endParaRPr lang="es-ES" b="1" dirty="0">
              <a:solidFill>
                <a:srgbClr val="FF0000"/>
              </a:solidFill>
              <a:effectLst>
                <a:outerShdw blurRad="38100" dist="38100" dir="2700000" algn="tl">
                  <a:srgbClr val="000000">
                    <a:alpha val="43137"/>
                  </a:srgbClr>
                </a:outerShdw>
              </a:effectLst>
            </a:endParaRPr>
          </a:p>
          <a:p>
            <a:pPr marL="0" indent="0" algn="ctr">
              <a:lnSpc>
                <a:spcPct val="90000"/>
              </a:lnSpc>
              <a:buNone/>
            </a:pPr>
            <a:r>
              <a:rPr lang="es-ES" b="1" dirty="0">
                <a:solidFill>
                  <a:srgbClr val="FF0000"/>
                </a:solidFill>
                <a:effectLst>
                  <a:outerShdw blurRad="38100" dist="38100" dir="2700000" algn="tl">
                    <a:srgbClr val="000000">
                      <a:alpha val="43137"/>
                    </a:srgbClr>
                  </a:outerShdw>
                </a:effectLst>
              </a:rPr>
              <a:t>wwww.aderavi.org</a:t>
            </a:r>
          </a:p>
          <a:p>
            <a:pPr marL="0" indent="0" algn="ctr">
              <a:lnSpc>
                <a:spcPct val="90000"/>
              </a:lnSpc>
              <a:buNone/>
            </a:pPr>
            <a:r>
              <a:rPr lang="es-ES" b="1" dirty="0">
                <a:solidFill>
                  <a:schemeClr val="accent1">
                    <a:lumMod val="50000"/>
                  </a:schemeClr>
                </a:solidFill>
                <a:effectLst>
                  <a:outerShdw blurRad="38100" dist="38100" dir="2700000" algn="tl">
                    <a:srgbClr val="000000">
                      <a:alpha val="43137"/>
                    </a:srgbClr>
                  </a:outerShdw>
                </a:effectLst>
              </a:rPr>
              <a:t>CONCLUSIONES.</a:t>
            </a:r>
          </a:p>
          <a:p>
            <a:pPr marL="0" indent="0" algn="ctr">
              <a:lnSpc>
                <a:spcPct val="90000"/>
              </a:lnSpc>
              <a:buNone/>
            </a:pPr>
            <a:r>
              <a:rPr lang="es-ES" b="1" dirty="0">
                <a:solidFill>
                  <a:schemeClr val="accent1">
                    <a:lumMod val="50000"/>
                  </a:schemeClr>
                </a:solidFill>
                <a:effectLst>
                  <a:outerShdw blurRad="38100" dist="38100" dir="2700000" algn="tl">
                    <a:srgbClr val="000000">
                      <a:alpha val="43137"/>
                    </a:srgbClr>
                  </a:outerShdw>
                </a:effectLst>
              </a:rPr>
              <a:t>Intervención directa de los GAL en el ámbito juvenil.</a:t>
            </a:r>
          </a:p>
          <a:p>
            <a:pPr marL="0" indent="0" algn="ctr">
              <a:lnSpc>
                <a:spcPct val="90000"/>
              </a:lnSpc>
              <a:buNone/>
            </a:pPr>
            <a:r>
              <a:rPr lang="es-ES" b="1" dirty="0">
                <a:solidFill>
                  <a:schemeClr val="accent1">
                    <a:lumMod val="50000"/>
                  </a:schemeClr>
                </a:solidFill>
                <a:effectLst>
                  <a:outerShdw blurRad="38100" dist="38100" dir="2700000" algn="tl">
                    <a:srgbClr val="000000">
                      <a:alpha val="43137"/>
                    </a:srgbClr>
                  </a:outerShdw>
                </a:effectLst>
              </a:rPr>
              <a:t>Intercambio de experiencias en el ámbito juvenil.</a:t>
            </a:r>
          </a:p>
          <a:p>
            <a:pPr marL="0" indent="0" algn="ctr">
              <a:lnSpc>
                <a:spcPct val="90000"/>
              </a:lnSpc>
              <a:buNone/>
            </a:pPr>
            <a:r>
              <a:rPr lang="es-ES" b="1" dirty="0">
                <a:solidFill>
                  <a:schemeClr val="accent1">
                    <a:lumMod val="50000"/>
                  </a:schemeClr>
                </a:solidFill>
                <a:effectLst>
                  <a:outerShdw blurRad="38100" dist="38100" dir="2700000" algn="tl">
                    <a:srgbClr val="000000">
                      <a:alpha val="43137"/>
                    </a:srgbClr>
                  </a:outerShdw>
                </a:effectLst>
              </a:rPr>
              <a:t>Principios aplicables a las estrategias 23-27. </a:t>
            </a:r>
          </a:p>
          <a:p>
            <a:pPr marL="0" indent="0" algn="ctr">
              <a:lnSpc>
                <a:spcPct val="90000"/>
              </a:lnSpc>
              <a:buNone/>
            </a:pPr>
            <a:r>
              <a:rPr lang="es-ES" b="1" dirty="0">
                <a:solidFill>
                  <a:schemeClr val="accent1">
                    <a:lumMod val="50000"/>
                  </a:schemeClr>
                </a:solidFill>
                <a:effectLst>
                  <a:outerShdw blurRad="38100" dist="38100" dir="2700000" algn="tl">
                    <a:srgbClr val="000000">
                      <a:alpha val="43137"/>
                    </a:srgbClr>
                  </a:outerShdw>
                </a:effectLst>
              </a:rPr>
              <a:t>PERIODO 23-27</a:t>
            </a:r>
          </a:p>
          <a:p>
            <a:pPr marL="0" indent="0" algn="ctr">
              <a:lnSpc>
                <a:spcPct val="90000"/>
              </a:lnSpc>
              <a:buNone/>
            </a:pPr>
            <a:r>
              <a:rPr lang="es-ES" b="1" dirty="0">
                <a:solidFill>
                  <a:schemeClr val="accent1">
                    <a:lumMod val="50000"/>
                  </a:schemeClr>
                </a:solidFill>
                <a:effectLst>
                  <a:outerShdw blurRad="38100" dist="38100" dir="2700000" algn="tl">
                    <a:srgbClr val="000000">
                      <a:alpha val="43137"/>
                    </a:srgbClr>
                  </a:outerShdw>
                </a:effectLst>
              </a:rPr>
              <a:t>Bolsa de proyectos de cooperación LEADER. 20 temáticas.</a:t>
            </a:r>
          </a:p>
          <a:p>
            <a:pPr marL="0" indent="0" algn="ctr">
              <a:lnSpc>
                <a:spcPct val="90000"/>
              </a:lnSpc>
              <a:buNone/>
            </a:pPr>
            <a:r>
              <a:rPr lang="es-ES" b="1" dirty="0">
                <a:solidFill>
                  <a:schemeClr val="accent1">
                    <a:lumMod val="50000"/>
                  </a:schemeClr>
                </a:solidFill>
                <a:effectLst>
                  <a:outerShdw blurRad="38100" dist="38100" dir="2700000" algn="tl">
                    <a:srgbClr val="000000">
                      <a:alpha val="43137"/>
                    </a:srgbClr>
                  </a:outerShdw>
                </a:effectLst>
              </a:rPr>
              <a:t>MI PUEBLO MI VIDA: Fomento del sentido de pertenencia entre los más jóvenes y asociacionismo juvenil</a:t>
            </a:r>
          </a:p>
          <a:p>
            <a:pPr marL="0" indent="0" algn="ctr">
              <a:lnSpc>
                <a:spcPct val="90000"/>
              </a:lnSpc>
              <a:buNone/>
            </a:pPr>
            <a:r>
              <a:rPr lang="es-ES" b="1" dirty="0">
                <a:solidFill>
                  <a:schemeClr val="accent1">
                    <a:lumMod val="50000"/>
                  </a:schemeClr>
                </a:solidFill>
                <a:effectLst>
                  <a:outerShdw blurRad="38100" dist="38100" dir="2700000" algn="tl">
                    <a:srgbClr val="000000">
                      <a:alpha val="43137"/>
                    </a:srgbClr>
                  </a:outerShdw>
                </a:effectLst>
              </a:rPr>
              <a:t>Objetivo. Fomentar entre la población joven el sentido de pertenencia, arraigo, emprendimiento y responsabilidad, por ende, frenar los procesos de despoblamiento </a:t>
            </a:r>
          </a:p>
          <a:p>
            <a:pPr marL="0" indent="0" algn="ctr">
              <a:lnSpc>
                <a:spcPct val="90000"/>
              </a:lnSpc>
              <a:buNone/>
            </a:pPr>
            <a:r>
              <a:rPr lang="es-ES" b="1" dirty="0">
                <a:solidFill>
                  <a:srgbClr val="FF0000"/>
                </a:solidFill>
                <a:effectLst>
                  <a:outerShdw blurRad="38100" dist="38100" dir="2700000" algn="tl">
                    <a:srgbClr val="000000">
                      <a:alpha val="43137"/>
                    </a:srgbClr>
                  </a:outerShdw>
                </a:effectLst>
              </a:rPr>
              <a:t>www.redestatal.eu</a:t>
            </a:r>
          </a:p>
          <a:p>
            <a:pPr marL="0" indent="0" algn="ctr">
              <a:lnSpc>
                <a:spcPct val="90000"/>
              </a:lnSpc>
              <a:buNone/>
            </a:pPr>
            <a:endParaRPr lang="es-ES" sz="1200" b="1" dirty="0">
              <a:solidFill>
                <a:schemeClr val="accent2">
                  <a:lumMod val="75000"/>
                </a:schemeClr>
              </a:solidFill>
            </a:endParaRPr>
          </a:p>
          <a:p>
            <a:pPr marL="0" indent="0" algn="ctr">
              <a:lnSpc>
                <a:spcPct val="90000"/>
              </a:lnSpc>
              <a:buNone/>
            </a:pPr>
            <a:endParaRPr lang="es-ES" sz="1200" b="1" dirty="0">
              <a:solidFill>
                <a:schemeClr val="accent2">
                  <a:lumMod val="75000"/>
                </a:schemeClr>
              </a:solidFill>
            </a:endParaRPr>
          </a:p>
          <a:p>
            <a:pPr marL="0" indent="0" algn="ctr">
              <a:lnSpc>
                <a:spcPct val="90000"/>
              </a:lnSpc>
              <a:buNone/>
            </a:pPr>
            <a:endParaRPr lang="es-ES" sz="1200" b="1" dirty="0">
              <a:solidFill>
                <a:schemeClr val="accent2">
                  <a:lumMod val="75000"/>
                </a:schemeClr>
              </a:solidFill>
            </a:endParaRPr>
          </a:p>
          <a:p>
            <a:pPr marL="0" indent="0" algn="ctr">
              <a:lnSpc>
                <a:spcPct val="90000"/>
              </a:lnSpc>
              <a:buNone/>
            </a:pPr>
            <a:endParaRPr lang="es-ES" sz="1200" b="1" dirty="0">
              <a:solidFill>
                <a:schemeClr val="accent2">
                  <a:lumMod val="75000"/>
                </a:schemeClr>
              </a:solidFill>
            </a:endParaRPr>
          </a:p>
          <a:p>
            <a:pPr marL="0" indent="0" algn="ctr">
              <a:lnSpc>
                <a:spcPct val="90000"/>
              </a:lnSpc>
              <a:buNone/>
            </a:pPr>
            <a:endParaRPr lang="es-ES" sz="1200" b="1" dirty="0">
              <a:solidFill>
                <a:schemeClr val="accent2">
                  <a:lumMod val="75000"/>
                </a:schemeClr>
              </a:solidFill>
            </a:endParaRPr>
          </a:p>
          <a:p>
            <a:pPr marL="0" indent="0" algn="ctr">
              <a:lnSpc>
                <a:spcPct val="90000"/>
              </a:lnSpc>
              <a:buNone/>
            </a:pPr>
            <a:endParaRPr lang="es-ES" sz="1200" b="1" dirty="0">
              <a:solidFill>
                <a:schemeClr val="accent2">
                  <a:lumMod val="75000"/>
                </a:schemeClr>
              </a:solidFill>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4"/>
          <a:stretch>
            <a:fillRect/>
          </a:stretch>
        </p:blipFill>
        <p:spPr>
          <a:xfrm>
            <a:off x="2783339" y="1340768"/>
            <a:ext cx="5749101" cy="571500"/>
          </a:xfrm>
          <a:prstGeom prst="rect">
            <a:avLst/>
          </a:prstGeom>
        </p:spPr>
      </p:pic>
      <p:pic>
        <p:nvPicPr>
          <p:cNvPr id="8" name="Imagen 7" descr="\\servidor\COMUN\comun_con_copia\comun-cs (IDC-SRV)\COOPERACION\2021-2027\Proyecto. Coop Carpas Castilla y León\Fichas Proyectos de Cooperación LEADER TOUR\ACTIVATE-ADERAVI\Foto activate 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5589240"/>
            <a:ext cx="1455420" cy="1091565"/>
          </a:xfrm>
          <a:prstGeom prst="rect">
            <a:avLst/>
          </a:prstGeom>
          <a:noFill/>
          <a:ln>
            <a:noFill/>
          </a:ln>
        </p:spPr>
      </p:pic>
    </p:spTree>
    <p:extLst>
      <p:ext uri="{BB962C8B-B14F-4D97-AF65-F5344CB8AC3E}">
        <p14:creationId xmlns:p14="http://schemas.microsoft.com/office/powerpoint/2010/main" val="322248463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a:bodyPr>
          <a:lstStyle/>
          <a:p>
            <a:pPr lvl="0"/>
            <a:endParaRPr lang="es-ES" b="1" dirty="0">
              <a:effectLst>
                <a:outerShdw blurRad="38100" dist="38100" dir="2700000" algn="tl">
                  <a:srgbClr val="000000">
                    <a:alpha val="43137"/>
                  </a:srgbClr>
                </a:outerShdw>
              </a:effectLst>
            </a:endParaRPr>
          </a:p>
          <a:p>
            <a:pPr lvl="0"/>
            <a:r>
              <a:rPr lang="es-ES" b="1" dirty="0">
                <a:effectLst>
                  <a:outerShdw blurRad="38100" dist="38100" dir="2700000" algn="tl">
                    <a:srgbClr val="000000">
                      <a:alpha val="43137"/>
                    </a:srgbClr>
                  </a:outerShdw>
                </a:effectLst>
              </a:rPr>
              <a:t>Dificultades de relevo generacional en el tejido asociativo. </a:t>
            </a:r>
          </a:p>
          <a:p>
            <a:pPr lvl="0"/>
            <a:r>
              <a:rPr lang="es-ES" b="1" dirty="0">
                <a:effectLst>
                  <a:outerShdw blurRad="38100" dist="38100" dir="2700000" algn="tl">
                    <a:srgbClr val="000000">
                      <a:alpha val="43137"/>
                    </a:srgbClr>
                  </a:outerShdw>
                </a:effectLst>
              </a:rPr>
              <a:t>Falta de iniciativa emprendedora y cierta apatía en parte de la población juvenil. </a:t>
            </a:r>
          </a:p>
          <a:p>
            <a:pPr lvl="0"/>
            <a:r>
              <a:rPr lang="es-ES" b="1" dirty="0">
                <a:effectLst>
                  <a:outerShdw blurRad="38100" dist="38100" dir="2700000" algn="tl">
                    <a:srgbClr val="000000">
                      <a:alpha val="43137"/>
                    </a:srgbClr>
                  </a:outerShdw>
                </a:effectLst>
              </a:rPr>
              <a:t>Dificultades de acceso al crédito para el desarrollo de proyectos propios. </a:t>
            </a:r>
          </a:p>
          <a:p>
            <a:pPr lvl="0"/>
            <a:r>
              <a:rPr lang="es-ES" b="1" dirty="0">
                <a:effectLst>
                  <a:outerShdw blurRad="38100" dist="38100" dir="2700000" algn="tl">
                    <a:srgbClr val="000000">
                      <a:alpha val="43137"/>
                    </a:srgbClr>
                  </a:outerShdw>
                </a:effectLst>
              </a:rPr>
              <a:t>Importante tasa de desempleo juvenil. </a:t>
            </a:r>
          </a:p>
          <a:p>
            <a:pPr lvl="0"/>
            <a:r>
              <a:rPr lang="es-ES" b="1" dirty="0">
                <a:effectLst>
                  <a:outerShdw blurRad="38100" dist="38100" dir="2700000" algn="tl">
                    <a:srgbClr val="000000">
                      <a:alpha val="43137"/>
                    </a:srgbClr>
                  </a:outerShdw>
                </a:effectLst>
              </a:rPr>
              <a:t>Intervención paternalista de la Administración. Ingreso mínimo vital. Cultura de esfuerzo, </a:t>
            </a:r>
          </a:p>
          <a:p>
            <a:pPr lvl="0"/>
            <a:r>
              <a:rPr lang="es-ES" b="1" dirty="0">
                <a:effectLst>
                  <a:outerShdw blurRad="38100" dist="38100" dir="2700000" algn="tl">
                    <a:srgbClr val="000000">
                      <a:alpha val="43137"/>
                    </a:srgbClr>
                  </a:outerShdw>
                </a:effectLst>
              </a:rPr>
              <a:t>Precarización del empleo.</a:t>
            </a:r>
          </a:p>
          <a:p>
            <a:pPr lvl="0"/>
            <a:r>
              <a:rPr lang="es-ES" b="1" dirty="0">
                <a:effectLst>
                  <a:outerShdw blurRad="38100" dist="38100" dir="2700000" algn="tl">
                    <a:srgbClr val="000000">
                      <a:alpha val="43137"/>
                    </a:srgbClr>
                  </a:outerShdw>
                </a:effectLst>
              </a:rPr>
              <a:t>Dificultades para la emancipación familiar de la juventud por el difícil acceso a la vivienda.</a:t>
            </a:r>
          </a:p>
          <a:p>
            <a:pPr marL="0" indent="0" algn="ctr">
              <a:lnSpc>
                <a:spcPct val="90000"/>
              </a:lnSpc>
              <a:buNone/>
            </a:pPr>
            <a:endParaRPr lang="es-ES" sz="1200" b="1" dirty="0">
              <a:solidFill>
                <a:schemeClr val="bg1">
                  <a:lumMod val="95000"/>
                </a:schemeClr>
              </a:solidFill>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spTree>
    <p:extLst>
      <p:ext uri="{BB962C8B-B14F-4D97-AF65-F5344CB8AC3E}">
        <p14:creationId xmlns:p14="http://schemas.microsoft.com/office/powerpoint/2010/main" val="333803833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fontScale="92500" lnSpcReduction="20000"/>
          </a:bodyPr>
          <a:lstStyle/>
          <a:p>
            <a:pPr lvl="0"/>
            <a:r>
              <a:rPr lang="es-ES" b="1" dirty="0">
                <a:effectLst>
                  <a:outerShdw blurRad="38100" dist="38100" dir="2700000" algn="tl">
                    <a:srgbClr val="000000">
                      <a:alpha val="43137"/>
                    </a:srgbClr>
                  </a:outerShdw>
                </a:effectLst>
              </a:rPr>
              <a:t>Mayor conciencia de la importancia de los idiomas. </a:t>
            </a:r>
          </a:p>
          <a:p>
            <a:pPr lvl="0"/>
            <a:r>
              <a:rPr lang="es-ES" b="1" dirty="0">
                <a:effectLst>
                  <a:outerShdw blurRad="38100" dist="38100" dir="2700000" algn="tl">
                    <a:srgbClr val="000000">
                      <a:alpha val="43137"/>
                    </a:srgbClr>
                  </a:outerShdw>
                </a:effectLst>
              </a:rPr>
              <a:t>Población nativa digitalmente. </a:t>
            </a:r>
          </a:p>
          <a:p>
            <a:pPr lvl="0"/>
            <a:r>
              <a:rPr lang="es-ES" b="1" dirty="0">
                <a:effectLst>
                  <a:outerShdw blurRad="38100" dist="38100" dir="2700000" algn="tl">
                    <a:srgbClr val="000000">
                      <a:alpha val="43137"/>
                    </a:srgbClr>
                  </a:outerShdw>
                </a:effectLst>
              </a:rPr>
              <a:t>Existencia de un tejido empresarial de carácter familiar que flexibiliza la inserción laboral.</a:t>
            </a:r>
          </a:p>
          <a:p>
            <a:pPr lvl="0"/>
            <a:r>
              <a:rPr lang="es-ES" b="1" dirty="0">
                <a:effectLst>
                  <a:outerShdw blurRad="38100" dist="38100" dir="2700000" algn="tl">
                    <a:srgbClr val="000000">
                      <a:alpha val="43137"/>
                    </a:srgbClr>
                  </a:outerShdw>
                </a:effectLst>
              </a:rPr>
              <a:t>La dimensión de las pymes rurales, en cierta medida facilita su capacidad de empleabilidad.   </a:t>
            </a:r>
          </a:p>
          <a:p>
            <a:pPr lvl="0"/>
            <a:r>
              <a:rPr lang="es-ES" b="1" dirty="0">
                <a:effectLst>
                  <a:outerShdw blurRad="38100" dist="38100" dir="2700000" algn="tl">
                    <a:srgbClr val="000000">
                      <a:alpha val="43137"/>
                    </a:srgbClr>
                  </a:outerShdw>
                </a:effectLst>
              </a:rPr>
              <a:t>Mayor sensibilidad en relación con la importancia de la lucha contra el cambio climático.</a:t>
            </a:r>
          </a:p>
          <a:p>
            <a:pPr lvl="0"/>
            <a:r>
              <a:rPr lang="es-ES" b="1" dirty="0">
                <a:effectLst>
                  <a:outerShdw blurRad="38100" dist="38100" dir="2700000" algn="tl">
                    <a:srgbClr val="000000">
                      <a:alpha val="43137"/>
                    </a:srgbClr>
                  </a:outerShdw>
                </a:effectLst>
              </a:rPr>
              <a:t>Acceso a nuevas fórmulas formativas.</a:t>
            </a:r>
          </a:p>
          <a:p>
            <a:pPr lvl="0"/>
            <a:r>
              <a:rPr lang="es-ES" b="1" dirty="0">
                <a:effectLst>
                  <a:outerShdw blurRad="38100" dist="38100" dir="2700000" algn="tl">
                    <a:srgbClr val="000000">
                      <a:alpha val="43137"/>
                    </a:srgbClr>
                  </a:outerShdw>
                </a:effectLst>
              </a:rPr>
              <a:t>Existencia de programas de prácticas de empresa. </a:t>
            </a:r>
          </a:p>
          <a:p>
            <a:pPr lvl="0"/>
            <a:r>
              <a:rPr lang="es-ES" b="1" dirty="0">
                <a:effectLst>
                  <a:outerShdw blurRad="38100" dist="38100" dir="2700000" algn="tl">
                    <a:srgbClr val="000000">
                      <a:alpha val="43137"/>
                    </a:srgbClr>
                  </a:outerShdw>
                </a:effectLst>
              </a:rPr>
              <a:t>Cierto retorno de parte de la población juvenil.</a:t>
            </a:r>
          </a:p>
          <a:p>
            <a:pPr lvl="0"/>
            <a:r>
              <a:rPr lang="es-ES" b="1" dirty="0">
                <a:effectLst>
                  <a:outerShdw blurRad="38100" dist="38100" dir="2700000" algn="tl">
                    <a:srgbClr val="000000">
                      <a:alpha val="43137"/>
                    </a:srgbClr>
                  </a:outerShdw>
                </a:effectLst>
              </a:rPr>
              <a:t>Mayor capacidad de empleabilidad de sectores concretos como el agroalimentario, turismo, medio ambiente, atención a población de la tercera edad, etc… </a:t>
            </a:r>
          </a:p>
          <a:p>
            <a:pPr marL="0" indent="0" algn="ctr">
              <a:lnSpc>
                <a:spcPct val="90000"/>
              </a:lnSpc>
              <a:buNone/>
            </a:pPr>
            <a:endParaRPr lang="es-ES" sz="1200" b="1" dirty="0">
              <a:solidFill>
                <a:schemeClr val="bg1">
                  <a:lumMod val="95000"/>
                </a:schemeClr>
              </a:solidFill>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spTree>
    <p:extLst>
      <p:ext uri="{BB962C8B-B14F-4D97-AF65-F5344CB8AC3E}">
        <p14:creationId xmlns:p14="http://schemas.microsoft.com/office/powerpoint/2010/main" val="96159488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a:bodyPr>
          <a:lstStyle/>
          <a:p>
            <a:pPr marL="0" indent="0" algn="ctr">
              <a:lnSpc>
                <a:spcPct val="90000"/>
              </a:lnSpc>
              <a:buNone/>
            </a:pPr>
            <a:endParaRPr lang="es-ES" sz="1200" b="1" dirty="0">
              <a:solidFill>
                <a:schemeClr val="bg1">
                  <a:lumMod val="95000"/>
                </a:schemeClr>
              </a:solidFill>
            </a:endParaRPr>
          </a:p>
          <a:p>
            <a:pPr marL="0" indent="0" algn="ctr">
              <a:lnSpc>
                <a:spcPct val="90000"/>
              </a:lnSpc>
              <a:buNone/>
            </a:pPr>
            <a:r>
              <a:rPr lang="es-ES" sz="2400" b="1" dirty="0">
                <a:solidFill>
                  <a:schemeClr val="accent2">
                    <a:lumMod val="50000"/>
                  </a:schemeClr>
                </a:solidFill>
              </a:rPr>
              <a:t>PRESENTACION PROYECTO COOPERACIÓN LEADER.</a:t>
            </a:r>
          </a:p>
          <a:p>
            <a:pPr marL="0" indent="0" algn="ctr">
              <a:lnSpc>
                <a:spcPct val="90000"/>
              </a:lnSpc>
              <a:buNone/>
            </a:pPr>
            <a:endParaRPr lang="es-ES" b="1" dirty="0"/>
          </a:p>
          <a:p>
            <a:pPr marL="0" indent="0" algn="ctr">
              <a:lnSpc>
                <a:spcPct val="90000"/>
              </a:lnSpc>
              <a:buNone/>
            </a:pPr>
            <a:r>
              <a:rPr lang="es-ES" b="1" dirty="0">
                <a:solidFill>
                  <a:schemeClr val="accent2">
                    <a:lumMod val="75000"/>
                  </a:schemeClr>
                </a:solidFill>
                <a:effectLst>
                  <a:outerShdw blurRad="38100" dist="38100" dir="2700000" algn="tl">
                    <a:srgbClr val="000000">
                      <a:alpha val="43137"/>
                    </a:srgbClr>
                  </a:outerShdw>
                </a:effectLst>
              </a:rPr>
              <a:t>APOYO A LOS JÓVENES Y AL EMPRENDIMIENTO EN EL MEDIO RURAL DE CASTILLA Y LEON “ACTÍVATE”. </a:t>
            </a:r>
          </a:p>
          <a:p>
            <a:pPr marL="0" indent="0" algn="ctr">
              <a:lnSpc>
                <a:spcPct val="90000"/>
              </a:lnSpc>
              <a:buNone/>
            </a:pPr>
            <a:r>
              <a:rPr lang="es-ES" b="1" dirty="0">
                <a:solidFill>
                  <a:schemeClr val="accent2">
                    <a:lumMod val="75000"/>
                  </a:schemeClr>
                </a:solidFill>
                <a:effectLst>
                  <a:outerShdw blurRad="38100" dist="38100" dir="2700000" algn="tl">
                    <a:srgbClr val="000000">
                      <a:alpha val="43137"/>
                    </a:srgbClr>
                  </a:outerShdw>
                </a:effectLst>
              </a:rPr>
              <a:t>7 GAL LEADER.</a:t>
            </a:r>
          </a:p>
          <a:p>
            <a:pPr marL="0" indent="0" algn="ctr">
              <a:lnSpc>
                <a:spcPct val="90000"/>
              </a:lnSpc>
              <a:buNone/>
            </a:pPr>
            <a:r>
              <a:rPr lang="es-ES" b="1" dirty="0">
                <a:solidFill>
                  <a:schemeClr val="accent2">
                    <a:lumMod val="75000"/>
                  </a:schemeClr>
                </a:solidFill>
                <a:effectLst>
                  <a:outerShdw blurRad="38100" dist="38100" dir="2700000" algn="tl">
                    <a:srgbClr val="000000">
                      <a:alpha val="43137"/>
                    </a:srgbClr>
                  </a:outerShdw>
                </a:effectLst>
              </a:rPr>
              <a:t>Coordinador ADERAVI ( Ávila ) </a:t>
            </a:r>
          </a:p>
          <a:p>
            <a:pPr marL="0" indent="0" algn="ctr">
              <a:lnSpc>
                <a:spcPct val="90000"/>
              </a:lnSpc>
              <a:buNone/>
            </a:pPr>
            <a:r>
              <a:rPr lang="es-ES" b="1" dirty="0">
                <a:solidFill>
                  <a:schemeClr val="accent2">
                    <a:lumMod val="75000"/>
                  </a:schemeClr>
                </a:solidFill>
                <a:effectLst>
                  <a:outerShdw blurRad="38100" dist="38100" dir="2700000" algn="tl">
                    <a:srgbClr val="000000">
                      <a:alpha val="43137"/>
                    </a:srgbClr>
                  </a:outerShdw>
                </a:effectLst>
              </a:rPr>
              <a:t>Socios ADRIMO (Ávila), Nordeste de Salamanca (Salamanca), ADRI Palomares (Zamora), ASODEBI (León), AIDESCOM (Segovia) y, por último, ADRI Cerrato Palentino (Palencia).</a:t>
            </a:r>
          </a:p>
          <a:p>
            <a:pPr marL="0" indent="0" algn="ctr">
              <a:lnSpc>
                <a:spcPct val="90000"/>
              </a:lnSpc>
              <a:buNone/>
            </a:pPr>
            <a:r>
              <a:rPr lang="es-ES" b="1" dirty="0">
                <a:solidFill>
                  <a:schemeClr val="accent2">
                    <a:lumMod val="75000"/>
                  </a:schemeClr>
                </a:solidFill>
                <a:effectLst>
                  <a:outerShdw blurRad="38100" dist="38100" dir="2700000" algn="tl">
                    <a:srgbClr val="000000">
                      <a:alpha val="43137"/>
                    </a:srgbClr>
                  </a:outerShdw>
                </a:effectLst>
              </a:rPr>
              <a:t>Presupuesto. 193.257,00 €.</a:t>
            </a:r>
          </a:p>
          <a:p>
            <a:pPr marL="0" indent="0" algn="ctr">
              <a:lnSpc>
                <a:spcPct val="90000"/>
              </a:lnSpc>
              <a:buNone/>
            </a:pPr>
            <a:endParaRPr lang="es-ES" sz="1600" b="1" dirty="0">
              <a:solidFill>
                <a:schemeClr val="accent2">
                  <a:lumMod val="50000"/>
                </a:schemeClr>
              </a:solidFill>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pic>
        <p:nvPicPr>
          <p:cNvPr id="2" name="Imagen 1"/>
          <p:cNvPicPr>
            <a:picLocks noChangeAspect="1"/>
          </p:cNvPicPr>
          <p:nvPr/>
        </p:nvPicPr>
        <p:blipFill>
          <a:blip r:embed="rId4"/>
          <a:stretch>
            <a:fillRect/>
          </a:stretch>
        </p:blipFill>
        <p:spPr>
          <a:xfrm>
            <a:off x="6660232" y="4838541"/>
            <a:ext cx="1656183" cy="1656183"/>
          </a:xfrm>
          <a:prstGeom prst="rect">
            <a:avLst/>
          </a:prstGeom>
        </p:spPr>
      </p:pic>
      <p:pic>
        <p:nvPicPr>
          <p:cNvPr id="8" name="Imagen 7"/>
          <p:cNvPicPr>
            <a:picLocks noChangeAspect="1"/>
          </p:cNvPicPr>
          <p:nvPr/>
        </p:nvPicPr>
        <p:blipFill>
          <a:blip r:embed="rId5"/>
          <a:stretch>
            <a:fillRect/>
          </a:stretch>
        </p:blipFill>
        <p:spPr>
          <a:xfrm>
            <a:off x="575951" y="5353277"/>
            <a:ext cx="1572904" cy="1176630"/>
          </a:xfrm>
          <a:prstGeom prst="rect">
            <a:avLst/>
          </a:prstGeom>
        </p:spPr>
      </p:pic>
    </p:spTree>
    <p:extLst>
      <p:ext uri="{BB962C8B-B14F-4D97-AF65-F5344CB8AC3E}">
        <p14:creationId xmlns:p14="http://schemas.microsoft.com/office/powerpoint/2010/main" val="307065509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lnSpcReduction="10000"/>
          </a:bodyPr>
          <a:lstStyle/>
          <a:p>
            <a:pPr marL="0" indent="0" algn="ctr">
              <a:lnSpc>
                <a:spcPct val="90000"/>
              </a:lnSpc>
              <a:buNone/>
            </a:pPr>
            <a:r>
              <a:rPr lang="es-ES" sz="1200" b="1" dirty="0">
                <a:solidFill>
                  <a:schemeClr val="accent2">
                    <a:lumMod val="75000"/>
                  </a:schemeClr>
                </a:solidFill>
                <a:effectLst>
                  <a:outerShdw blurRad="38100" dist="38100" dir="2700000" algn="tl">
                    <a:srgbClr val="000000">
                      <a:alpha val="43137"/>
                    </a:srgbClr>
                  </a:outerShdw>
                </a:effectLst>
              </a:rPr>
              <a:t>OBJETIVO GENERAL</a:t>
            </a:r>
          </a:p>
          <a:p>
            <a:pPr marL="0" indent="0" algn="ctr">
              <a:lnSpc>
                <a:spcPct val="90000"/>
              </a:lnSpc>
              <a:buNone/>
            </a:pPr>
            <a:r>
              <a:rPr lang="es-ES" sz="1200" b="1" dirty="0">
                <a:solidFill>
                  <a:schemeClr val="accent2">
                    <a:lumMod val="75000"/>
                  </a:schemeClr>
                </a:solidFill>
                <a:effectLst>
                  <a:outerShdw blurRad="38100" dist="38100" dir="2700000" algn="tl">
                    <a:srgbClr val="000000">
                      <a:alpha val="43137"/>
                    </a:srgbClr>
                  </a:outerShdw>
                </a:effectLst>
              </a:rPr>
              <a:t>Potenciar la implicación del colectivo de jóvenes en el desarrollo de la actividad económica, social y cultural de los territorios participantes.</a:t>
            </a:r>
          </a:p>
          <a:p>
            <a:pPr marL="0" indent="0" algn="ctr">
              <a:lnSpc>
                <a:spcPct val="90000"/>
              </a:lnSpc>
              <a:buNone/>
            </a:pPr>
            <a:r>
              <a:rPr lang="es-ES" sz="1200" b="1" dirty="0">
                <a:solidFill>
                  <a:schemeClr val="accent2">
                    <a:lumMod val="75000"/>
                  </a:schemeClr>
                </a:solidFill>
                <a:effectLst>
                  <a:outerShdw blurRad="38100" dist="38100" dir="2700000" algn="tl">
                    <a:srgbClr val="000000">
                      <a:alpha val="43137"/>
                    </a:srgbClr>
                  </a:outerShdw>
                </a:effectLst>
              </a:rPr>
              <a:t>OBJETIVOS ESPECIFICOS.</a:t>
            </a:r>
          </a:p>
          <a:p>
            <a:pPr marL="0" indent="0" algn="ctr">
              <a:lnSpc>
                <a:spcPct val="90000"/>
              </a:lnSpc>
              <a:buNone/>
            </a:pPr>
            <a:r>
              <a:rPr lang="es-ES" sz="1200" b="1" dirty="0">
                <a:solidFill>
                  <a:schemeClr val="accent2">
                    <a:lumMod val="75000"/>
                  </a:schemeClr>
                </a:solidFill>
                <a:effectLst>
                  <a:outerShdw blurRad="38100" dist="38100" dir="2700000" algn="tl">
                    <a:srgbClr val="000000">
                      <a:alpha val="43137"/>
                    </a:srgbClr>
                  </a:outerShdw>
                </a:effectLst>
              </a:rPr>
              <a:t>•	Fomentar entre la población joven el sentido de pertenencia, arraigo y, por ende, frenar los procesos de despoblamiento.</a:t>
            </a:r>
          </a:p>
          <a:p>
            <a:pPr marL="0" indent="0" algn="ctr">
              <a:lnSpc>
                <a:spcPct val="90000"/>
              </a:lnSpc>
              <a:buNone/>
            </a:pPr>
            <a:r>
              <a:rPr lang="es-ES" sz="1200" b="1" dirty="0">
                <a:solidFill>
                  <a:schemeClr val="accent2">
                    <a:lumMod val="75000"/>
                  </a:schemeClr>
                </a:solidFill>
                <a:effectLst>
                  <a:outerShdw blurRad="38100" dist="38100" dir="2700000" algn="tl">
                    <a:srgbClr val="000000">
                      <a:alpha val="43137"/>
                    </a:srgbClr>
                  </a:outerShdw>
                </a:effectLst>
              </a:rPr>
              <a:t>•	Generar autoconfianza entre los jóvenes en sus propias capacidades para afrontar proyectos profesionales y personales, y lograr el aumento de la motivación de los jóvenes para llegar a ser ciudadanos activos capaces de comprometerse con el desarrollo de su territorio, fomentando la participación.</a:t>
            </a:r>
          </a:p>
          <a:p>
            <a:pPr marL="0" indent="0" algn="ctr">
              <a:lnSpc>
                <a:spcPct val="90000"/>
              </a:lnSpc>
              <a:buNone/>
            </a:pPr>
            <a:r>
              <a:rPr lang="es-ES" sz="1200" b="1" dirty="0">
                <a:solidFill>
                  <a:schemeClr val="accent2">
                    <a:lumMod val="75000"/>
                  </a:schemeClr>
                </a:solidFill>
                <a:effectLst>
                  <a:outerShdw blurRad="38100" dist="38100" dir="2700000" algn="tl">
                    <a:srgbClr val="000000">
                      <a:alpha val="43137"/>
                    </a:srgbClr>
                  </a:outerShdw>
                </a:effectLst>
              </a:rPr>
              <a:t>•	Fomentar el espíritu asociativo entre los jóvenes de los territorios socios del proyecto, generando procesos participativos capaces de reforzar la interacción de estos en los procesos de desarrollo local y territorial.</a:t>
            </a:r>
          </a:p>
          <a:p>
            <a:pPr marL="0" indent="0" algn="ctr">
              <a:lnSpc>
                <a:spcPct val="90000"/>
              </a:lnSpc>
              <a:buNone/>
            </a:pPr>
            <a:r>
              <a:rPr lang="es-ES" sz="1200" b="1" dirty="0">
                <a:solidFill>
                  <a:schemeClr val="accent2">
                    <a:lumMod val="75000"/>
                  </a:schemeClr>
                </a:solidFill>
                <a:effectLst>
                  <a:outerShdw blurRad="38100" dist="38100" dir="2700000" algn="tl">
                    <a:srgbClr val="000000">
                      <a:alpha val="43137"/>
                    </a:srgbClr>
                  </a:outerShdw>
                </a:effectLst>
              </a:rPr>
              <a:t>•	Dotar a la población joven de los territorios participantes de información y herramientas para mejorar su empleabilidad.</a:t>
            </a:r>
          </a:p>
          <a:p>
            <a:pPr marL="0" indent="0" algn="ctr">
              <a:lnSpc>
                <a:spcPct val="90000"/>
              </a:lnSpc>
              <a:buNone/>
            </a:pPr>
            <a:r>
              <a:rPr lang="es-ES" sz="1200" b="1" dirty="0">
                <a:solidFill>
                  <a:schemeClr val="accent2">
                    <a:lumMod val="75000"/>
                  </a:schemeClr>
                </a:solidFill>
                <a:effectLst>
                  <a:outerShdw blurRad="38100" dist="38100" dir="2700000" algn="tl">
                    <a:srgbClr val="000000">
                      <a:alpha val="43137"/>
                    </a:srgbClr>
                  </a:outerShdw>
                </a:effectLst>
              </a:rPr>
              <a:t>•	Desarrollar y consolidar, a escala local y a escala red de proyecto de cooperación, mecanismos capaces de dinamizar las asociaciones de jóvenes, su impulso y creación.</a:t>
            </a:r>
          </a:p>
          <a:p>
            <a:pPr marL="0" indent="0" algn="ctr">
              <a:lnSpc>
                <a:spcPct val="90000"/>
              </a:lnSpc>
              <a:buNone/>
            </a:pPr>
            <a:r>
              <a:rPr lang="es-ES" sz="1200" b="1" dirty="0">
                <a:solidFill>
                  <a:schemeClr val="accent2">
                    <a:lumMod val="75000"/>
                  </a:schemeClr>
                </a:solidFill>
                <a:effectLst>
                  <a:outerShdw blurRad="38100" dist="38100" dir="2700000" algn="tl">
                    <a:srgbClr val="000000">
                      <a:alpha val="43137"/>
                    </a:srgbClr>
                  </a:outerShdw>
                </a:effectLst>
              </a:rPr>
              <a:t>•	Fomentar el espíritu emprendedor entre los jóvenes de los territorios participantes por medio del conocimiento de su realidad, de sus recursos, y por medio de su capacitación básica para valorizarlos.   </a:t>
            </a:r>
          </a:p>
          <a:p>
            <a:pPr marL="0" indent="0" algn="ctr">
              <a:lnSpc>
                <a:spcPct val="90000"/>
              </a:lnSpc>
              <a:buNone/>
            </a:pPr>
            <a:r>
              <a:rPr lang="es-ES" sz="1200" b="1" dirty="0">
                <a:solidFill>
                  <a:schemeClr val="accent2">
                    <a:lumMod val="75000"/>
                  </a:schemeClr>
                </a:solidFill>
                <a:effectLst>
                  <a:outerShdw blurRad="38100" dist="38100" dir="2700000" algn="tl">
                    <a:srgbClr val="000000">
                      <a:alpha val="43137"/>
                    </a:srgbClr>
                  </a:outerShdw>
                </a:effectLst>
              </a:rPr>
              <a:t>•	Fomentar la relación intergeneracional entre los jóvenes de los territorios afectados por el proyecto y la población mayor para conseguir una mayor implicación – relación, y así lograr mantener y conservar la identidad propia de su entorno.</a:t>
            </a:r>
          </a:p>
          <a:p>
            <a:pPr marL="0" indent="0" algn="ctr">
              <a:lnSpc>
                <a:spcPct val="90000"/>
              </a:lnSpc>
              <a:buNone/>
            </a:pPr>
            <a:endParaRPr lang="es-ES" sz="1200" b="1" dirty="0">
              <a:solidFill>
                <a:schemeClr val="accent2">
                  <a:lumMod val="75000"/>
                </a:schemeClr>
              </a:solidFill>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spTree>
    <p:extLst>
      <p:ext uri="{BB962C8B-B14F-4D97-AF65-F5344CB8AC3E}">
        <p14:creationId xmlns:p14="http://schemas.microsoft.com/office/powerpoint/2010/main" val="159909988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a:bodyPr>
          <a:lstStyle/>
          <a:p>
            <a:pPr marL="0" indent="0" algn="ctr">
              <a:lnSpc>
                <a:spcPct val="90000"/>
              </a:lnSpc>
              <a:buNone/>
            </a:pPr>
            <a:endParaRPr lang="es-ES" sz="1200" b="1" dirty="0">
              <a:solidFill>
                <a:schemeClr val="bg1">
                  <a:lumMod val="95000"/>
                </a:schemeClr>
              </a:solidFill>
            </a:endParaRPr>
          </a:p>
          <a:p>
            <a:pPr marL="0" indent="0" algn="ctr">
              <a:lnSpc>
                <a:spcPct val="90000"/>
              </a:lnSpc>
              <a:buNone/>
            </a:pPr>
            <a:r>
              <a:rPr lang="es-ES" sz="1400" b="1" dirty="0">
                <a:solidFill>
                  <a:schemeClr val="accent2">
                    <a:lumMod val="75000"/>
                  </a:schemeClr>
                </a:solidFill>
                <a:effectLst>
                  <a:outerShdw blurRad="38100" dist="38100" dir="2700000" algn="tl">
                    <a:srgbClr val="000000">
                      <a:alpha val="43137"/>
                    </a:srgbClr>
                  </a:outerShdw>
                </a:effectLst>
              </a:rPr>
              <a:t>ACCIONES. Dimensionadas al ámbito LEADER. COMUNES.</a:t>
            </a:r>
          </a:p>
          <a:p>
            <a:r>
              <a:rPr lang="es-ES" sz="1400" b="1" dirty="0">
                <a:solidFill>
                  <a:schemeClr val="accent1">
                    <a:lumMod val="50000"/>
                  </a:schemeClr>
                </a:solidFill>
                <a:effectLst>
                  <a:outerShdw blurRad="38100" dist="38100" dir="2700000" algn="tl">
                    <a:srgbClr val="000000">
                      <a:alpha val="43137"/>
                    </a:srgbClr>
                  </a:outerShdw>
                </a:effectLst>
              </a:rPr>
              <a:t>Trabajos realizados por el GAL coordinador.</a:t>
            </a:r>
          </a:p>
          <a:p>
            <a:r>
              <a:rPr lang="es-ES" sz="1400" b="1" dirty="0">
                <a:solidFill>
                  <a:schemeClr val="accent1">
                    <a:lumMod val="50000"/>
                  </a:schemeClr>
                </a:solidFill>
                <a:effectLst>
                  <a:outerShdw blurRad="38100" dist="38100" dir="2700000" algn="tl">
                    <a:srgbClr val="000000">
                      <a:alpha val="43137"/>
                    </a:srgbClr>
                  </a:outerShdw>
                </a:effectLst>
              </a:rPr>
              <a:t>Realización de manual de buenas prácticas. Referencia y ejemplos.</a:t>
            </a:r>
          </a:p>
          <a:p>
            <a:r>
              <a:rPr lang="es-ES" sz="1400" b="1" dirty="0">
                <a:solidFill>
                  <a:schemeClr val="accent1">
                    <a:lumMod val="50000"/>
                  </a:schemeClr>
                </a:solidFill>
                <a:effectLst>
                  <a:outerShdw blurRad="38100" dist="38100" dir="2700000" algn="tl">
                    <a:srgbClr val="000000">
                      <a:alpha val="43137"/>
                    </a:srgbClr>
                  </a:outerShdw>
                </a:effectLst>
              </a:rPr>
              <a:t>Diseño y desarrollo de centro de recursos “on line”.</a:t>
            </a:r>
          </a:p>
          <a:p>
            <a:r>
              <a:rPr lang="es-ES" sz="1400" b="1" dirty="0">
                <a:solidFill>
                  <a:schemeClr val="accent1">
                    <a:lumMod val="50000"/>
                  </a:schemeClr>
                </a:solidFill>
                <a:effectLst>
                  <a:outerShdw blurRad="38100" dist="38100" dir="2700000" algn="tl">
                    <a:srgbClr val="000000">
                      <a:alpha val="43137"/>
                    </a:srgbClr>
                  </a:outerShdw>
                </a:effectLst>
              </a:rPr>
              <a:t>Trabajo de apoyo en las redes sociales.</a:t>
            </a:r>
          </a:p>
          <a:p>
            <a:r>
              <a:rPr lang="es-ES" sz="1400" b="1" dirty="0">
                <a:solidFill>
                  <a:schemeClr val="accent1">
                    <a:lumMod val="50000"/>
                  </a:schemeClr>
                </a:solidFill>
                <a:effectLst>
                  <a:outerShdw blurRad="38100" dist="38100" dir="2700000" algn="tl">
                    <a:srgbClr val="000000">
                      <a:alpha val="43137"/>
                    </a:srgbClr>
                  </a:outerShdw>
                </a:effectLst>
              </a:rPr>
              <a:t>Realización de material promocional.</a:t>
            </a:r>
          </a:p>
          <a:p>
            <a:r>
              <a:rPr lang="es-ES" sz="1400" b="1" dirty="0">
                <a:solidFill>
                  <a:schemeClr val="accent1">
                    <a:lumMod val="50000"/>
                  </a:schemeClr>
                </a:solidFill>
                <a:effectLst>
                  <a:outerShdw blurRad="38100" dist="38100" dir="2700000" algn="tl">
                    <a:srgbClr val="000000">
                      <a:alpha val="43137"/>
                    </a:srgbClr>
                  </a:outerShdw>
                </a:effectLst>
              </a:rPr>
              <a:t>Seminario final del proyecto.</a:t>
            </a:r>
          </a:p>
          <a:p>
            <a:r>
              <a:rPr lang="es-ES" sz="1400" b="1" dirty="0">
                <a:solidFill>
                  <a:schemeClr val="accent1">
                    <a:lumMod val="50000"/>
                  </a:schemeClr>
                </a:solidFill>
                <a:effectLst>
                  <a:outerShdw blurRad="38100" dist="38100" dir="2700000" algn="tl">
                    <a:srgbClr val="000000">
                      <a:alpha val="43137"/>
                    </a:srgbClr>
                  </a:outerShdw>
                </a:effectLst>
              </a:rPr>
              <a:t>Edición de memoria final del proyecto.</a:t>
            </a:r>
          </a:p>
          <a:p>
            <a:r>
              <a:rPr lang="es-ES" sz="1400" b="1" dirty="0">
                <a:solidFill>
                  <a:schemeClr val="accent1">
                    <a:lumMod val="50000"/>
                  </a:schemeClr>
                </a:solidFill>
                <a:effectLst>
                  <a:outerShdw blurRad="38100" dist="38100" dir="2700000" algn="tl">
                    <a:srgbClr val="000000">
                      <a:alpha val="43137"/>
                    </a:srgbClr>
                  </a:outerShdw>
                </a:effectLst>
              </a:rPr>
              <a:t>Trabajos previos. </a:t>
            </a:r>
          </a:p>
          <a:p>
            <a:r>
              <a:rPr lang="es-ES" sz="1400" b="1" dirty="0">
                <a:solidFill>
                  <a:schemeClr val="accent1">
                    <a:lumMod val="50000"/>
                  </a:schemeClr>
                </a:solidFill>
                <a:effectLst>
                  <a:outerShdw blurRad="38100" dist="38100" dir="2700000" algn="tl">
                    <a:srgbClr val="000000">
                      <a:alpha val="43137"/>
                    </a:srgbClr>
                  </a:outerShdw>
                </a:effectLst>
              </a:rPr>
              <a:t>Definición de estrategia de animación juven</a:t>
            </a:r>
            <a:r>
              <a:rPr lang="es-ES" b="1" dirty="0">
                <a:solidFill>
                  <a:schemeClr val="accent1">
                    <a:lumMod val="50000"/>
                  </a:schemeClr>
                </a:solidFill>
                <a:effectLst>
                  <a:outerShdw blurRad="38100" dist="38100" dir="2700000" algn="tl">
                    <a:srgbClr val="000000">
                      <a:alpha val="43137"/>
                    </a:srgbClr>
                  </a:outerShdw>
                </a:effectLst>
              </a:rPr>
              <a:t>il.</a:t>
            </a:r>
          </a:p>
          <a:p>
            <a:endParaRPr lang="es-ES" dirty="0"/>
          </a:p>
          <a:p>
            <a:pPr marL="0" indent="0" algn="ctr">
              <a:lnSpc>
                <a:spcPct val="90000"/>
              </a:lnSpc>
              <a:buNone/>
            </a:pPr>
            <a:endParaRPr lang="es-ES" sz="1200" b="1" dirty="0">
              <a:solidFill>
                <a:schemeClr val="accent2">
                  <a:lumMod val="75000"/>
                </a:schemeClr>
              </a:solidFill>
              <a:effectLst>
                <a:outerShdw blurRad="38100" dist="38100" dir="2700000" algn="tl">
                  <a:srgbClr val="000000">
                    <a:alpha val="43137"/>
                  </a:srgbClr>
                </a:outerShdw>
              </a:effectLst>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pic>
        <p:nvPicPr>
          <p:cNvPr id="2" name="Imagen 1"/>
          <p:cNvPicPr>
            <a:picLocks noChangeAspect="1"/>
          </p:cNvPicPr>
          <p:nvPr/>
        </p:nvPicPr>
        <p:blipFill>
          <a:blip r:embed="rId4"/>
          <a:stretch>
            <a:fillRect/>
          </a:stretch>
        </p:blipFill>
        <p:spPr>
          <a:xfrm>
            <a:off x="5292080" y="4365105"/>
            <a:ext cx="3206582" cy="1948528"/>
          </a:xfrm>
          <a:prstGeom prst="rect">
            <a:avLst/>
          </a:prstGeom>
        </p:spPr>
      </p:pic>
    </p:spTree>
    <p:extLst>
      <p:ext uri="{BB962C8B-B14F-4D97-AF65-F5344CB8AC3E}">
        <p14:creationId xmlns:p14="http://schemas.microsoft.com/office/powerpoint/2010/main" val="38479402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323527" y="116632"/>
            <a:ext cx="2352757" cy="1676273"/>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1908016"/>
            <a:ext cx="8496944" cy="4401304"/>
          </a:xfrm>
        </p:spPr>
        <p:txBody>
          <a:bodyPr>
            <a:normAutofit/>
          </a:bodyPr>
          <a:lstStyle/>
          <a:p>
            <a:pPr algn="just"/>
            <a:r>
              <a:rPr lang="es-ES" sz="1050" dirty="0">
                <a:solidFill>
                  <a:schemeClr val="accent1">
                    <a:lumMod val="50000"/>
                  </a:schemeClr>
                </a:solidFill>
                <a:effectLst>
                  <a:outerShdw blurRad="38100" dist="38100" dir="2700000" algn="tl">
                    <a:srgbClr val="000000">
                      <a:alpha val="43137"/>
                    </a:srgbClr>
                  </a:outerShdw>
                </a:effectLst>
              </a:rPr>
              <a:t>Definición de estrategia de animación juvenil. fortalecer el tejido asociativo de carácter local de los territorios participantes en el proyecto ACTÍVATE, se hace necesario definir una serie de pautas, objetivos, acciones y medidas sobre las que los GAL participantes deben actuar.</a:t>
            </a:r>
          </a:p>
          <a:p>
            <a:endParaRPr lang="es-ES" dirty="0"/>
          </a:p>
          <a:p>
            <a:pPr marL="0" indent="0" algn="ctr">
              <a:lnSpc>
                <a:spcPct val="90000"/>
              </a:lnSpc>
              <a:buNone/>
            </a:pPr>
            <a:endParaRPr lang="es-ES" sz="1200" b="1" dirty="0">
              <a:solidFill>
                <a:schemeClr val="accent2">
                  <a:lumMod val="75000"/>
                </a:schemeClr>
              </a:solidFill>
              <a:effectLst>
                <a:outerShdw blurRad="38100" dist="38100" dir="2700000" algn="tl">
                  <a:srgbClr val="000000">
                    <a:alpha val="43137"/>
                  </a:srgbClr>
                </a:outerShdw>
              </a:effectLst>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190217"/>
            <a:ext cx="5749101" cy="571500"/>
          </a:xfrm>
          <a:prstGeom prst="rect">
            <a:avLst/>
          </a:prstGeom>
        </p:spPr>
      </p:pic>
      <p:pic>
        <p:nvPicPr>
          <p:cNvPr id="2" name="Imagen 1"/>
          <p:cNvPicPr>
            <a:picLocks noChangeAspect="1"/>
          </p:cNvPicPr>
          <p:nvPr/>
        </p:nvPicPr>
        <p:blipFill>
          <a:blip r:embed="rId4"/>
          <a:stretch>
            <a:fillRect/>
          </a:stretch>
        </p:blipFill>
        <p:spPr>
          <a:xfrm>
            <a:off x="755576" y="2564904"/>
            <a:ext cx="7848872" cy="4176465"/>
          </a:xfrm>
          <a:prstGeom prst="rect">
            <a:avLst/>
          </a:prstGeom>
        </p:spPr>
      </p:pic>
    </p:spTree>
    <p:extLst>
      <p:ext uri="{BB962C8B-B14F-4D97-AF65-F5344CB8AC3E}">
        <p14:creationId xmlns:p14="http://schemas.microsoft.com/office/powerpoint/2010/main" val="73107449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a:bodyPr>
          <a:lstStyle/>
          <a:p>
            <a:pPr marL="0" indent="0" algn="ctr">
              <a:lnSpc>
                <a:spcPct val="90000"/>
              </a:lnSpc>
              <a:buNone/>
            </a:pPr>
            <a:endParaRPr lang="es-ES" sz="1200" b="1" dirty="0">
              <a:solidFill>
                <a:schemeClr val="bg1">
                  <a:lumMod val="95000"/>
                </a:schemeClr>
              </a:solidFill>
            </a:endParaRPr>
          </a:p>
          <a:p>
            <a:pPr marL="0" indent="0" algn="ctr">
              <a:lnSpc>
                <a:spcPct val="90000"/>
              </a:lnSpc>
              <a:buNone/>
            </a:pPr>
            <a:r>
              <a:rPr lang="es-ES" b="1" dirty="0">
                <a:solidFill>
                  <a:schemeClr val="accent1">
                    <a:lumMod val="50000"/>
                  </a:schemeClr>
                </a:solidFill>
                <a:effectLst>
                  <a:outerShdw blurRad="38100" dist="38100" dir="2700000" algn="tl">
                    <a:srgbClr val="000000">
                      <a:alpha val="43137"/>
                    </a:srgbClr>
                  </a:outerShdw>
                </a:effectLst>
              </a:rPr>
              <a:t>ACCIONES. Dimensionadas al ámbito LEADER. INDIVIDUALES.</a:t>
            </a:r>
          </a:p>
          <a:p>
            <a:pPr marL="0" indent="0" algn="ctr">
              <a:lnSpc>
                <a:spcPct val="90000"/>
              </a:lnSpc>
              <a:buNone/>
            </a:pPr>
            <a:endParaRPr lang="es-ES" b="1" dirty="0">
              <a:solidFill>
                <a:schemeClr val="accent1">
                  <a:lumMod val="50000"/>
                </a:schemeClr>
              </a:solidFill>
              <a:effectLst>
                <a:outerShdw blurRad="38100" dist="38100" dir="2700000" algn="tl">
                  <a:srgbClr val="000000">
                    <a:alpha val="43137"/>
                  </a:srgbClr>
                </a:outerShdw>
              </a:effectLst>
            </a:endParaRPr>
          </a:p>
          <a:p>
            <a:r>
              <a:rPr lang="es-ES" b="1" dirty="0">
                <a:solidFill>
                  <a:schemeClr val="accent1">
                    <a:lumMod val="50000"/>
                  </a:schemeClr>
                </a:solidFill>
                <a:effectLst>
                  <a:outerShdw blurRad="38100" dist="38100" dir="2700000" algn="tl">
                    <a:srgbClr val="000000">
                      <a:alpha val="43137"/>
                    </a:srgbClr>
                  </a:outerShdw>
                </a:effectLst>
              </a:rPr>
              <a:t>Diagnóstico territorial de la realidad asociativa juvenil.  </a:t>
            </a:r>
          </a:p>
          <a:p>
            <a:r>
              <a:rPr lang="es-ES" b="1" dirty="0">
                <a:solidFill>
                  <a:schemeClr val="accent1">
                    <a:lumMod val="50000"/>
                  </a:schemeClr>
                </a:solidFill>
                <a:effectLst>
                  <a:outerShdw blurRad="38100" dist="38100" dir="2700000" algn="tl">
                    <a:srgbClr val="000000">
                      <a:alpha val="43137"/>
                    </a:srgbClr>
                  </a:outerShdw>
                </a:effectLst>
              </a:rPr>
              <a:t>Organización de jornadas de divulgación del proyecto y plan de dinamización juvenil del territorio. </a:t>
            </a:r>
          </a:p>
          <a:p>
            <a:r>
              <a:rPr lang="es-ES" b="1" dirty="0">
                <a:solidFill>
                  <a:schemeClr val="accent1">
                    <a:lumMod val="50000"/>
                  </a:schemeClr>
                </a:solidFill>
                <a:effectLst>
                  <a:outerShdw blurRad="38100" dist="38100" dir="2700000" algn="tl">
                    <a:srgbClr val="000000">
                      <a:alpha val="43137"/>
                    </a:srgbClr>
                  </a:outerShdw>
                </a:effectLst>
              </a:rPr>
              <a:t>Organización de jornadas divulgativas de emprendimiento juvenil. </a:t>
            </a:r>
          </a:p>
          <a:p>
            <a:r>
              <a:rPr lang="es-ES" b="1" dirty="0">
                <a:solidFill>
                  <a:schemeClr val="accent1">
                    <a:lumMod val="50000"/>
                  </a:schemeClr>
                </a:solidFill>
                <a:effectLst>
                  <a:outerShdw blurRad="38100" dist="38100" dir="2700000" algn="tl">
                    <a:srgbClr val="000000">
                      <a:alpha val="43137"/>
                    </a:srgbClr>
                  </a:outerShdw>
                </a:effectLst>
              </a:rPr>
              <a:t>Organización de feria de emprendimiento juvenil. </a:t>
            </a:r>
          </a:p>
          <a:p>
            <a:r>
              <a:rPr lang="es-ES" b="1" dirty="0">
                <a:solidFill>
                  <a:schemeClr val="accent1">
                    <a:lumMod val="50000"/>
                  </a:schemeClr>
                </a:solidFill>
                <a:effectLst>
                  <a:outerShdw blurRad="38100" dist="38100" dir="2700000" algn="tl">
                    <a:srgbClr val="000000">
                      <a:alpha val="43137"/>
                    </a:srgbClr>
                  </a:outerShdw>
                </a:effectLst>
              </a:rPr>
              <a:t>Edición de material promocional previo.</a:t>
            </a:r>
          </a:p>
          <a:p>
            <a:pPr marL="0" indent="0" algn="ctr">
              <a:lnSpc>
                <a:spcPct val="90000"/>
              </a:lnSpc>
              <a:buNone/>
            </a:pPr>
            <a:endParaRPr lang="es-ES" sz="1200" b="1" dirty="0">
              <a:solidFill>
                <a:schemeClr val="accent2">
                  <a:lumMod val="75000"/>
                </a:schemeClr>
              </a:solidFill>
              <a:effectLst>
                <a:outerShdw blurRad="38100" dist="38100" dir="2700000" algn="tl">
                  <a:srgbClr val="000000">
                    <a:alpha val="43137"/>
                  </a:srgbClr>
                </a:outerShdw>
              </a:effectLst>
            </a:endParaRPr>
          </a:p>
          <a:p>
            <a:pPr marL="0" indent="0" algn="ctr">
              <a:lnSpc>
                <a:spcPct val="90000"/>
              </a:lnSpc>
              <a:buNone/>
            </a:pPr>
            <a:endParaRPr lang="es-ES" sz="1200" b="1" dirty="0">
              <a:solidFill>
                <a:schemeClr val="accent2">
                  <a:lumMod val="75000"/>
                </a:schemeClr>
              </a:solidFill>
              <a:effectLst>
                <a:outerShdw blurRad="38100" dist="38100" dir="2700000" algn="tl">
                  <a:srgbClr val="000000">
                    <a:alpha val="43137"/>
                  </a:srgbClr>
                </a:outerShdw>
              </a:effectLst>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pic>
        <p:nvPicPr>
          <p:cNvPr id="8" name="Imagen 7" descr="\\servidor\COMUN\comun_con_copia\comun-cs (IDC-SRV)\COOPERACION\2021-2027\Proyecto. Coop Carpas Castilla y León\Fichas Proyectos de Cooperación LEADER TOUR\ACTIVATE-ADERAVI\Foto activate 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5154388"/>
            <a:ext cx="3041015" cy="1402715"/>
          </a:xfrm>
          <a:prstGeom prst="rect">
            <a:avLst/>
          </a:prstGeom>
          <a:noFill/>
          <a:ln>
            <a:noFill/>
          </a:ln>
        </p:spPr>
      </p:pic>
    </p:spTree>
    <p:extLst>
      <p:ext uri="{BB962C8B-B14F-4D97-AF65-F5344CB8AC3E}">
        <p14:creationId xmlns:p14="http://schemas.microsoft.com/office/powerpoint/2010/main" val="200852938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9461B2-ED06-42CB-AD56-C5939F106747}"/>
              </a:ext>
            </a:extLst>
          </p:cNvPr>
          <p:cNvPicPr>
            <a:picLocks noChangeAspect="1"/>
          </p:cNvPicPr>
          <p:nvPr/>
        </p:nvPicPr>
        <p:blipFill rotWithShape="1">
          <a:blip r:embed="rId2"/>
          <a:srcRect l="15438" r="24028"/>
          <a:stretch/>
        </p:blipFill>
        <p:spPr>
          <a:xfrm>
            <a:off x="48521" y="116632"/>
            <a:ext cx="2627764" cy="1872208"/>
          </a:xfrm>
          <a:prstGeom prst="rect">
            <a:avLst/>
          </a:prstGeom>
        </p:spPr>
      </p:pic>
      <p:sp>
        <p:nvSpPr>
          <p:cNvPr id="4" name="3 Título"/>
          <p:cNvSpPr>
            <a:spLocks noGrp="1"/>
          </p:cNvSpPr>
          <p:nvPr>
            <p:ph type="title"/>
          </p:nvPr>
        </p:nvSpPr>
        <p:spPr>
          <a:xfrm>
            <a:off x="2783339" y="25140"/>
            <a:ext cx="6120679" cy="1224136"/>
          </a:xfrm>
        </p:spPr>
        <p:txBody>
          <a:bodyPr anchor="b">
            <a:noAutofit/>
          </a:bodyPr>
          <a:lstStyle/>
          <a:p>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br>
              <a:rPr lang="es-ES" sz="2400" b="1" dirty="0">
                <a:solidFill>
                  <a:srgbClr val="92D050"/>
                </a:solidFill>
                <a:effectLst>
                  <a:outerShdw blurRad="38100" dist="38100" dir="2700000" algn="tl">
                    <a:srgbClr val="000000">
                      <a:alpha val="43137"/>
                    </a:srgbClr>
                  </a:outerShdw>
                </a:effectLst>
              </a:rPr>
            </a:br>
            <a:r>
              <a:rPr lang="es-ES" sz="2000" b="1" dirty="0">
                <a:solidFill>
                  <a:schemeClr val="accent1">
                    <a:lumMod val="50000"/>
                  </a:schemeClr>
                </a:solidFill>
                <a:effectLst>
                  <a:outerShdw blurRad="38100" dist="38100" dir="2700000" algn="tl">
                    <a:srgbClr val="000000">
                      <a:alpha val="43137"/>
                    </a:srgbClr>
                  </a:outerShdw>
                </a:effectLst>
              </a:rPr>
              <a:t>JORNADA. PARTICIPACIÓN DE LA JUVENTUD RURAL EN EL DESRROLLO SOCIOECONOMICO Y CULTURAL DEL MEDIO RURAL. </a:t>
            </a:r>
          </a:p>
        </p:txBody>
      </p:sp>
      <p:sp>
        <p:nvSpPr>
          <p:cNvPr id="5" name="4 Marcador de contenido"/>
          <p:cNvSpPr>
            <a:spLocks noGrp="1"/>
          </p:cNvSpPr>
          <p:nvPr>
            <p:ph idx="1"/>
          </p:nvPr>
        </p:nvSpPr>
        <p:spPr>
          <a:xfrm>
            <a:off x="323528" y="2132856"/>
            <a:ext cx="8496944" cy="4176463"/>
          </a:xfrm>
        </p:spPr>
        <p:txBody>
          <a:bodyPr>
            <a:normAutofit/>
          </a:bodyPr>
          <a:lstStyle/>
          <a:p>
            <a:pPr marL="0" indent="0" algn="ctr">
              <a:lnSpc>
                <a:spcPct val="90000"/>
              </a:lnSpc>
              <a:buNone/>
            </a:pPr>
            <a:endParaRPr lang="es-ES" sz="1200" b="1" dirty="0">
              <a:solidFill>
                <a:schemeClr val="bg1">
                  <a:lumMod val="95000"/>
                </a:schemeClr>
              </a:solidFill>
            </a:endParaRPr>
          </a:p>
          <a:p>
            <a:r>
              <a:rPr lang="es-ES" b="1" dirty="0">
                <a:solidFill>
                  <a:schemeClr val="accent1">
                    <a:lumMod val="50000"/>
                  </a:schemeClr>
                </a:solidFill>
                <a:effectLst>
                  <a:outerShdw blurRad="38100" dist="38100" dir="2700000" algn="tl">
                    <a:srgbClr val="000000">
                      <a:alpha val="43137"/>
                    </a:srgbClr>
                  </a:outerShdw>
                </a:effectLst>
              </a:rPr>
              <a:t>Diagnóstico territorial de la realidad asociativa juvenil.</a:t>
            </a:r>
          </a:p>
          <a:p>
            <a:endParaRPr lang="es-ES" b="1" dirty="0">
              <a:solidFill>
                <a:schemeClr val="accent1">
                  <a:lumMod val="50000"/>
                </a:schemeClr>
              </a:solidFill>
              <a:effectLst>
                <a:outerShdw blurRad="38100" dist="38100" dir="2700000" algn="tl">
                  <a:srgbClr val="000000">
                    <a:alpha val="43137"/>
                  </a:srgbClr>
                </a:outerShdw>
              </a:effectLst>
            </a:endParaRPr>
          </a:p>
          <a:p>
            <a:pPr lvl="1"/>
            <a:r>
              <a:rPr lang="es-ES" b="1" dirty="0">
                <a:solidFill>
                  <a:schemeClr val="accent1">
                    <a:lumMod val="50000"/>
                  </a:schemeClr>
                </a:solidFill>
                <a:effectLst>
                  <a:outerShdw blurRad="38100" dist="38100" dir="2700000" algn="tl">
                    <a:srgbClr val="000000">
                      <a:alpha val="43137"/>
                    </a:srgbClr>
                  </a:outerShdw>
                </a:effectLst>
              </a:rPr>
              <a:t>Identificación de las asociaciones juveniles del territorio (realización de ficha de situación). 210 Asoc. juveniles registradas.</a:t>
            </a:r>
          </a:p>
          <a:p>
            <a:pPr lvl="1"/>
            <a:r>
              <a:rPr lang="es-ES" b="1" dirty="0">
                <a:solidFill>
                  <a:schemeClr val="accent1">
                    <a:lumMod val="50000"/>
                  </a:schemeClr>
                </a:solidFill>
                <a:effectLst>
                  <a:outerShdw blurRad="38100" dist="38100" dir="2700000" algn="tl">
                    <a:srgbClr val="000000">
                      <a:alpha val="43137"/>
                    </a:srgbClr>
                  </a:outerShdw>
                </a:effectLst>
              </a:rPr>
              <a:t>Redefinición de los objetivos y actividades.</a:t>
            </a:r>
          </a:p>
          <a:p>
            <a:pPr lvl="1"/>
            <a:r>
              <a:rPr lang="es-ES" b="1" dirty="0">
                <a:solidFill>
                  <a:schemeClr val="accent1">
                    <a:lumMod val="50000"/>
                  </a:schemeClr>
                </a:solidFill>
                <a:effectLst>
                  <a:outerShdw blurRad="38100" dist="38100" dir="2700000" algn="tl">
                    <a:srgbClr val="000000">
                      <a:alpha val="43137"/>
                    </a:srgbClr>
                  </a:outerShdw>
                </a:effectLst>
              </a:rPr>
              <a:t>Apoyo y asistencia para el diseño y puesta en marcha de nuevas estructuras asociativas de carácter local.    </a:t>
            </a:r>
          </a:p>
          <a:p>
            <a:pPr lvl="1"/>
            <a:r>
              <a:rPr lang="es-ES" b="1" dirty="0">
                <a:solidFill>
                  <a:schemeClr val="accent1">
                    <a:lumMod val="50000"/>
                  </a:schemeClr>
                </a:solidFill>
                <a:effectLst>
                  <a:outerShdw blurRad="38100" dist="38100" dir="2700000" algn="tl">
                    <a:srgbClr val="000000">
                      <a:alpha val="43137"/>
                    </a:srgbClr>
                  </a:outerShdw>
                </a:effectLst>
              </a:rPr>
              <a:t>Apoyo y asistencia para el diseño y puesta en marcha de una estructura asociativa de carácter territorial juvenil.</a:t>
            </a:r>
          </a:p>
          <a:p>
            <a:pPr marL="0" indent="0" algn="ctr">
              <a:lnSpc>
                <a:spcPct val="90000"/>
              </a:lnSpc>
              <a:buNone/>
            </a:pPr>
            <a:endParaRPr lang="es-ES" sz="1200" b="1" dirty="0">
              <a:solidFill>
                <a:schemeClr val="accent2">
                  <a:lumMod val="75000"/>
                </a:schemeClr>
              </a:solidFill>
              <a:effectLst>
                <a:outerShdw blurRad="38100" dist="38100" dir="2700000" algn="tl">
                  <a:srgbClr val="000000">
                    <a:alpha val="43137"/>
                  </a:srgbClr>
                </a:outerShdw>
              </a:effectLst>
            </a:endParaRPr>
          </a:p>
          <a:p>
            <a:pPr marL="0" indent="0" algn="ctr">
              <a:lnSpc>
                <a:spcPct val="90000"/>
              </a:lnSpc>
              <a:buNone/>
            </a:pPr>
            <a:endParaRPr lang="es-ES" sz="1200" b="1" dirty="0">
              <a:solidFill>
                <a:schemeClr val="accent2">
                  <a:lumMod val="75000"/>
                </a:schemeClr>
              </a:solidFill>
              <a:effectLst>
                <a:outerShdw blurRad="38100" dist="38100" dir="2700000" algn="tl">
                  <a:srgbClr val="000000">
                    <a:alpha val="43137"/>
                  </a:srgbClr>
                </a:outerShdw>
              </a:effectLst>
            </a:endParaRPr>
          </a:p>
        </p:txBody>
      </p:sp>
      <p:sp>
        <p:nvSpPr>
          <p:cNvPr id="6" name="AutoShape 2" descr="Resultado de imagen de logo diputacion castell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 name="Imagen 2"/>
          <p:cNvPicPr>
            <a:picLocks noChangeAspect="1"/>
          </p:cNvPicPr>
          <p:nvPr/>
        </p:nvPicPr>
        <p:blipFill>
          <a:blip r:embed="rId3"/>
          <a:stretch>
            <a:fillRect/>
          </a:stretch>
        </p:blipFill>
        <p:spPr>
          <a:xfrm>
            <a:off x="2783339" y="1340768"/>
            <a:ext cx="5749101" cy="571500"/>
          </a:xfrm>
          <a:prstGeom prst="rect">
            <a:avLst/>
          </a:prstGeom>
        </p:spPr>
      </p:pic>
      <p:pic>
        <p:nvPicPr>
          <p:cNvPr id="2" name="Imagen 1"/>
          <p:cNvPicPr>
            <a:picLocks noChangeAspect="1"/>
          </p:cNvPicPr>
          <p:nvPr/>
        </p:nvPicPr>
        <p:blipFill>
          <a:blip r:embed="rId4"/>
          <a:stretch>
            <a:fillRect/>
          </a:stretch>
        </p:blipFill>
        <p:spPr>
          <a:xfrm>
            <a:off x="7020272" y="5220142"/>
            <a:ext cx="1696446" cy="1336961"/>
          </a:xfrm>
          <a:prstGeom prst="rect">
            <a:avLst/>
          </a:prstGeom>
        </p:spPr>
      </p:pic>
    </p:spTree>
    <p:extLst>
      <p:ext uri="{BB962C8B-B14F-4D97-AF65-F5344CB8AC3E}">
        <p14:creationId xmlns:p14="http://schemas.microsoft.com/office/powerpoint/2010/main" val="2298093469"/>
      </p:ext>
    </p:extLst>
  </p:cSld>
  <p:clrMapOvr>
    <a:masterClrMapping/>
  </p:clrMapOvr>
  <p:transition spd="slow">
    <p:fade/>
  </p:transition>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2800</TotalTime>
  <Words>1908</Words>
  <Application>Microsoft Office PowerPoint</Application>
  <PresentationFormat>Presentación en pantalla (4:3)</PresentationFormat>
  <Paragraphs>121</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Trebuchet MS</vt:lpstr>
      <vt:lpstr>Wingdings 3</vt:lpstr>
      <vt:lpstr>Faceta</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lpstr>            JORNADA. PARTICIPACIÓN DE LA JUVENTUD RURAL EN EL DESRROLLO SOCIOECONOMICO Y CULTURAL DEL MEDIO RURAL.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REDER. DESPOBLAMIENTO</dc:title>
  <dc:creator>ARANZAZU VALDES FERNANDEZ</dc:creator>
  <cp:lastModifiedBy>ARANZAZU VALDES FERNANDEZ</cp:lastModifiedBy>
  <cp:revision>97</cp:revision>
  <cp:lastPrinted>2020-11-16T09:20:27Z</cp:lastPrinted>
  <dcterms:created xsi:type="dcterms:W3CDTF">2020-09-26T09:35:58Z</dcterms:created>
  <dcterms:modified xsi:type="dcterms:W3CDTF">2024-02-21T19:16:58Z</dcterms:modified>
</cp:coreProperties>
</file>