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4"/>
  </p:sldMasterIdLst>
  <p:notesMasterIdLst>
    <p:notesMasterId r:id="rId24"/>
  </p:notesMasterIdLst>
  <p:handoutMasterIdLst>
    <p:handoutMasterId r:id="rId25"/>
  </p:handoutMasterIdLst>
  <p:sldIdLst>
    <p:sldId id="327" r:id="rId5"/>
    <p:sldId id="324" r:id="rId6"/>
    <p:sldId id="352" r:id="rId7"/>
    <p:sldId id="330" r:id="rId8"/>
    <p:sldId id="336" r:id="rId9"/>
    <p:sldId id="354" r:id="rId10"/>
    <p:sldId id="341" r:id="rId11"/>
    <p:sldId id="339" r:id="rId12"/>
    <p:sldId id="340" r:id="rId13"/>
    <p:sldId id="355" r:id="rId14"/>
    <p:sldId id="342" r:id="rId15"/>
    <p:sldId id="345" r:id="rId16"/>
    <p:sldId id="346" r:id="rId17"/>
    <p:sldId id="347" r:id="rId18"/>
    <p:sldId id="348" r:id="rId19"/>
    <p:sldId id="334" r:id="rId20"/>
    <p:sldId id="309" r:id="rId21"/>
    <p:sldId id="314" r:id="rId22"/>
    <p:sldId id="35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B679"/>
    <a:srgbClr val="EFC518"/>
    <a:srgbClr val="FFFFFF"/>
    <a:srgbClr val="0356B1"/>
    <a:srgbClr val="024EA2"/>
    <a:srgbClr val="024B9C"/>
    <a:srgbClr val="035DC1"/>
    <a:srgbClr val="004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40" autoAdjust="0"/>
    <p:restoredTop sz="69081" autoAdjust="0"/>
  </p:normalViewPr>
  <p:slideViewPr>
    <p:cSldViewPr snapToGrid="0">
      <p:cViewPr>
        <p:scale>
          <a:sx n="79" d="100"/>
          <a:sy n="79" d="100"/>
        </p:scale>
        <p:origin x="-264" y="-30"/>
      </p:cViewPr>
      <p:guideLst>
        <p:guide orient="horz" pos="209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39EFE-0303-44F6-9A16-FD3B5E015DB1}" type="datetimeFigureOut">
              <a:rPr lang="en-GB" smtClean="0"/>
              <a:t>25/11/2020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04766-77AF-4EBE-9704-229FD5F6AD6A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89881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926D1-0013-4A80-B64E-9D824EE65210}" type="datetimeFigureOut">
              <a:rPr lang="en-GB" smtClean="0"/>
              <a:t>25/11/2020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F2995-AB43-4B7C-B8CD-9DC7C3692A9C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0784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003381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075621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551574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234481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6377116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762139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389537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487840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8"/>
            <a:ext cx="12192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‹Nº›</a:t>
            </a:fld>
            <a:endParaRPr lang="en-GB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783535"/>
            <a:ext cx="5040313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98582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12192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289" y="1078173"/>
            <a:ext cx="12197346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42872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‹Nº›</a:t>
            </a:fld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833977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‹Nº›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305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‹Nº›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23415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‹Nº›</a:t>
            </a:fld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3839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‹Nº›</a:t>
            </a:fld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6774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‹Nº›</a:t>
            </a:fld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26941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‹Nº›</a:t>
            </a:fld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4301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‹Nº›</a:t>
            </a:fld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05331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812537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7706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‹Nº›</a:t>
            </a:fld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156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‹Nº›</a:t>
            </a:fld>
            <a:endParaRPr lang="en-GB" dirty="0"/>
          </a:p>
        </p:txBody>
      </p:sp>
      <p:cxnSp>
        <p:nvCxnSpPr>
          <p:cNvPr id="6" name="Straight Connector 5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777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545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578674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214873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841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62" r:id="rId17"/>
    <p:sldLayoutId id="2147483657" r:id="rId18"/>
    <p:sldLayoutId id="2147483670" r:id="rId19"/>
    <p:sldLayoutId id="2147483650" r:id="rId20"/>
    <p:sldLayoutId id="2147483660" r:id="rId21"/>
    <p:sldLayoutId id="2147483652" r:id="rId22"/>
    <p:sldLayoutId id="2147483653" r:id="rId23"/>
    <p:sldLayoutId id="2147483654" r:id="rId24"/>
    <p:sldLayoutId id="2147483690" r:id="rId25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tiff"/><Relationship Id="rId4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tiff"/><Relationship Id="rId4" Type="http://schemas.openxmlformats.org/officeDocument/2006/relationships/image" Target="../media/image2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tiff"/><Relationship Id="rId4" Type="http://schemas.openxmlformats.org/officeDocument/2006/relationships/image" Target="../media/image2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image" Target="../media/image39.jpeg"/><Relationship Id="rId7" Type="http://schemas.openxmlformats.org/officeDocument/2006/relationships/image" Target="../media/image12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tiff"/><Relationship Id="rId5" Type="http://schemas.openxmlformats.org/officeDocument/2006/relationships/image" Target="../media/image40.tiff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tiff"/><Relationship Id="rId5" Type="http://schemas.openxmlformats.org/officeDocument/2006/relationships/image" Target="../media/image44.tiff"/><Relationship Id="rId4" Type="http://schemas.openxmlformats.org/officeDocument/2006/relationships/image" Target="../media/image6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9.tiff"/><Relationship Id="rId7" Type="http://schemas.openxmlformats.org/officeDocument/2006/relationships/image" Target="../media/image12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tiff"/><Relationship Id="rId5" Type="http://schemas.openxmlformats.org/officeDocument/2006/relationships/image" Target="../media/image5.png"/><Relationship Id="rId4" Type="http://schemas.openxmlformats.org/officeDocument/2006/relationships/image" Target="../media/image10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10.tiff"/><Relationship Id="rId7" Type="http://schemas.openxmlformats.org/officeDocument/2006/relationships/image" Target="../media/image16.tif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tiff"/><Relationship Id="rId5" Type="http://schemas.openxmlformats.org/officeDocument/2006/relationships/image" Target="../media/image11.tiff"/><Relationship Id="rId4" Type="http://schemas.openxmlformats.org/officeDocument/2006/relationships/image" Target="../media/image5.png"/><Relationship Id="rId9" Type="http://schemas.openxmlformats.org/officeDocument/2006/relationships/image" Target="../media/image1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2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20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Relationship Id="rId9" Type="http://schemas.openxmlformats.org/officeDocument/2006/relationships/image" Target="../media/image3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3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7085F52-9740-C94B-9F09-39917A10F2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9"/>
          <a:stretch/>
        </p:blipFill>
        <p:spPr>
          <a:xfrm>
            <a:off x="-558799" y="5184"/>
            <a:ext cx="12750800" cy="685281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BA2A18AA-E108-044F-B0A9-DC91CFFE80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CB7F658-F8ED-2345-B85B-73D66CB4BF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822" y="2084561"/>
            <a:ext cx="3541769" cy="286031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1E2BB4D2-E2C2-EF41-8585-243B71F2CF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67339" y="4054791"/>
            <a:ext cx="13872253" cy="207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34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273" y="409740"/>
            <a:ext cx="29008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chemeClr val="accent1"/>
                </a:solidFill>
              </a:rPr>
              <a:t>¿Dónde estaremos en 2040?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776074" y="3075717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Flowchart: Connector 6"/>
          <p:cNvSpPr/>
          <p:nvPr/>
        </p:nvSpPr>
        <p:spPr>
          <a:xfrm>
            <a:off x="775652" y="4144595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Flowchart: Connector 7"/>
          <p:cNvSpPr/>
          <p:nvPr/>
        </p:nvSpPr>
        <p:spPr>
          <a:xfrm>
            <a:off x="765362" y="5184738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Flowchart: Connector 8"/>
          <p:cNvSpPr/>
          <p:nvPr/>
        </p:nvSpPr>
        <p:spPr>
          <a:xfrm>
            <a:off x="776074" y="3780525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Flowchart: Connector 9"/>
          <p:cNvSpPr/>
          <p:nvPr/>
        </p:nvSpPr>
        <p:spPr>
          <a:xfrm>
            <a:off x="765363" y="4842010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Flowchart: Connector 10"/>
          <p:cNvSpPr/>
          <p:nvPr/>
        </p:nvSpPr>
        <p:spPr>
          <a:xfrm>
            <a:off x="765362" y="3418280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Flowchart: Connector 11"/>
          <p:cNvSpPr/>
          <p:nvPr/>
        </p:nvSpPr>
        <p:spPr>
          <a:xfrm>
            <a:off x="765364" y="4511367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Flowchart: Connector 12"/>
          <p:cNvSpPr/>
          <p:nvPr/>
        </p:nvSpPr>
        <p:spPr>
          <a:xfrm>
            <a:off x="765364" y="2773849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xmlns="" id="{79A644C0-55C8-471A-9B73-FD9E4B983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265" y="0"/>
            <a:ext cx="7057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09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Vision</a:t>
            </a:r>
            <a:r>
              <a:rPr lang="fr-BE" sz="4233" dirty="0">
                <a:solidFill>
                  <a:schemeClr val="bg1"/>
                </a:solidFill>
                <a:latin typeface="EC Square Sans Pro" panose="020B0506040000020004" pitchFamily="34" charset="0"/>
              </a:rPr>
              <a:t> for</a:t>
            </a:r>
          </a:p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rural areas</a:t>
            </a:r>
            <a:endParaRPr lang="fr-BE" sz="4233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#RuralVisionEU 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211484A8-CF5C-C34E-A15C-7EF53672BD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19" y="1"/>
            <a:ext cx="5457920" cy="265419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D1C2B2F6-97D9-EA4F-BD8C-8ACA90E23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13" y="473394"/>
            <a:ext cx="3664143" cy="11349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72364" y="473394"/>
            <a:ext cx="6160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Helvetica Light" panose="020B0403020202020204" pitchFamily="34" charset="0"/>
              </a:rPr>
              <a:t>[</a:t>
            </a:r>
            <a:r>
              <a:rPr lang="es-ES" sz="3200" i="1" dirty="0">
                <a:solidFill>
                  <a:srgbClr val="FF0000"/>
                </a:solidFill>
                <a:latin typeface="Helvetica Light" panose="020B0403020202020204" pitchFamily="34" charset="0"/>
              </a:rPr>
              <a:t>insertar captura de pantalla de la nube de palabras</a:t>
            </a:r>
            <a:r>
              <a:rPr lang="es-ES" sz="3200" dirty="0">
                <a:latin typeface="Helvetica Light" panose="020B0403020202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099411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A26CE0A-EE1D-664F-84CD-80B26FCC3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-1" y="-220782"/>
            <a:ext cx="8700457" cy="512922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#RuralVisionEU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93800" y="486887"/>
            <a:ext cx="6451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>
                <a:solidFill>
                  <a:schemeClr val="bg1"/>
                </a:solidFill>
                <a:latin typeface="Helvetica" pitchFamily="2" charset="0"/>
              </a:rPr>
              <a:t>¿Qué coincide con nuestras aspiraciones y qué se queda por debajo de ellas? </a:t>
            </a:r>
            <a:endParaRPr lang="fr-BE" sz="44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36655" y="3979901"/>
            <a:ext cx="67425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¿Qué es más significativo?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Alcance: afecta a más personas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Impacto: importancia para las personas afectadas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0D05B7C9-73F6-4888-A3E2-CBF90EB7D5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411"/>
          <a:stretch/>
        </p:blipFill>
        <p:spPr>
          <a:xfrm>
            <a:off x="8460419" y="652867"/>
            <a:ext cx="3637541" cy="257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42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Vision</a:t>
            </a:r>
            <a:r>
              <a:rPr lang="fr-BE" sz="4233" dirty="0">
                <a:solidFill>
                  <a:schemeClr val="bg1"/>
                </a:solidFill>
                <a:latin typeface="EC Square Sans Pro" panose="020B0506040000020004" pitchFamily="34" charset="0"/>
              </a:rPr>
              <a:t> for</a:t>
            </a:r>
          </a:p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rural areas</a:t>
            </a:r>
            <a:endParaRPr lang="fr-BE" sz="4233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#RuralVisionEU 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211484A8-CF5C-C34E-A15C-7EF53672BD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19" y="1"/>
            <a:ext cx="5457920" cy="265419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D1C2B2F6-97D9-EA4F-BD8C-8ACA90E23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13" y="473394"/>
            <a:ext cx="3664143" cy="11349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72364" y="473394"/>
            <a:ext cx="6160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Helvetica Light" panose="020B0403020202020204" pitchFamily="34" charset="0"/>
              </a:rPr>
              <a:t>¿Cuáles son las lagunas más significativas?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5018" y="2733964"/>
            <a:ext cx="7989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[</a:t>
            </a:r>
            <a:r>
              <a:rPr lang="es-ES" i="1" dirty="0">
                <a:solidFill>
                  <a:srgbClr val="FF0000"/>
                </a:solidFill>
              </a:rPr>
              <a:t>insertar las aportaciones de los participantes</a:t>
            </a:r>
            <a:r>
              <a:rPr lang="es-ES" dirty="0"/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891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Vision</a:t>
            </a:r>
            <a:r>
              <a:rPr lang="fr-BE" sz="4233" dirty="0">
                <a:solidFill>
                  <a:schemeClr val="bg1"/>
                </a:solidFill>
                <a:latin typeface="EC Square Sans Pro" panose="020B0506040000020004" pitchFamily="34" charset="0"/>
              </a:rPr>
              <a:t> for</a:t>
            </a:r>
          </a:p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rural areas</a:t>
            </a:r>
            <a:endParaRPr lang="fr-BE" sz="4233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#RuralVisionEU 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211484A8-CF5C-C34E-A15C-7EF53672BD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19" y="1"/>
            <a:ext cx="5457920" cy="265419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D1C2B2F6-97D9-EA4F-BD8C-8ACA90E23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13" y="473394"/>
            <a:ext cx="3664143" cy="11349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72364" y="473394"/>
            <a:ext cx="6160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Helvetica Light" panose="020B0403020202020204" pitchFamily="34" charset="0"/>
              </a:rPr>
              <a:t>¿Dónde se encuentra el potencial más significativo?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5018" y="2733964"/>
            <a:ext cx="7989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[</a:t>
            </a:r>
            <a:r>
              <a:rPr lang="es-ES" i="1" dirty="0">
                <a:solidFill>
                  <a:srgbClr val="FF0000"/>
                </a:solidFill>
              </a:rPr>
              <a:t>insertar las aportaciones de los participantes</a:t>
            </a:r>
            <a:r>
              <a:rPr lang="es-ES" dirty="0"/>
              <a:t>]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33896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A26CE0A-EE1D-664F-84CD-80B26FCC3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-1" y="-220782"/>
            <a:ext cx="8700457" cy="512922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#RuralVisionEU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93800" y="486887"/>
            <a:ext cx="6451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>
                <a:solidFill>
                  <a:schemeClr val="bg1"/>
                </a:solidFill>
                <a:latin typeface="Helvetica" pitchFamily="2" charset="0"/>
              </a:rPr>
              <a:t>¿Cuáles son las condiciones favorables necesarias para hacer realidad nuestra visión? </a:t>
            </a:r>
            <a:endParaRPr lang="fr-BE" sz="44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36655" y="3979901"/>
            <a:ext cx="67425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Caminos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Acciones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Apoyo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b="1" dirty="0"/>
              <a:t>Ejemplos e historias</a:t>
            </a:r>
          </a:p>
        </p:txBody>
      </p:sp>
    </p:spTree>
    <p:extLst>
      <p:ext uri="{BB962C8B-B14F-4D97-AF65-F5344CB8AC3E}">
        <p14:creationId xmlns:p14="http://schemas.microsoft.com/office/powerpoint/2010/main" val="2050268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Vision</a:t>
            </a:r>
            <a:r>
              <a:rPr lang="fr-BE" sz="4233" dirty="0">
                <a:solidFill>
                  <a:schemeClr val="bg1"/>
                </a:solidFill>
                <a:latin typeface="EC Square Sans Pro" panose="020B0506040000020004" pitchFamily="34" charset="0"/>
              </a:rPr>
              <a:t> for</a:t>
            </a:r>
          </a:p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rural areas</a:t>
            </a:r>
            <a:endParaRPr lang="fr-BE" sz="4233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#RuralVisionEU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94067" y="525327"/>
            <a:ext cx="72693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latin typeface="Helvetica Light" panose="020B0403020202020204" pitchFamily="34" charset="0"/>
              </a:rPr>
              <a:t>[</a:t>
            </a:r>
            <a:r>
              <a:rPr lang="es-ES" sz="2800" dirty="0">
                <a:solidFill>
                  <a:srgbClr val="FF0000"/>
                </a:solidFill>
                <a:latin typeface="Helvetica Light" panose="020B0403020202020204" pitchFamily="34" charset="0"/>
              </a:rPr>
              <a:t>insertar las aportaciones de los participantes</a:t>
            </a:r>
            <a:r>
              <a:rPr lang="es-ES" sz="2800" dirty="0">
                <a:latin typeface="Helvetica Light" panose="020B0403020202020204" pitchFamily="34" charset="0"/>
              </a:rPr>
              <a:t>]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211484A8-CF5C-C34E-A15C-7EF53672B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1924408" y="1326794"/>
            <a:ext cx="7442915" cy="3619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178" y="1440873"/>
            <a:ext cx="27785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chemeClr val="bg1"/>
                </a:solidFill>
              </a:rPr>
              <a:t>Condiciones de habilitación e historias</a:t>
            </a:r>
          </a:p>
        </p:txBody>
      </p:sp>
    </p:spTree>
    <p:extLst>
      <p:ext uri="{BB962C8B-B14F-4D97-AF65-F5344CB8AC3E}">
        <p14:creationId xmlns:p14="http://schemas.microsoft.com/office/powerpoint/2010/main" val="86482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4738792E-2C57-B043-AE41-A262C495C4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4751" y="4204276"/>
            <a:ext cx="3747249" cy="265372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C92DB45E-4175-2F49-84AD-DE0542EFE4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20" y="0"/>
            <a:ext cx="604449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Vision</a:t>
            </a:r>
            <a:r>
              <a:rPr lang="fr-BE" sz="4233" dirty="0">
                <a:solidFill>
                  <a:schemeClr val="bg1"/>
                </a:solidFill>
                <a:latin typeface="EC Square Sans Pro" panose="020B0506040000020004" pitchFamily="34" charset="0"/>
              </a:rPr>
              <a:t> for</a:t>
            </a:r>
          </a:p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rural areas</a:t>
            </a:r>
            <a:endParaRPr lang="fr-BE" sz="4233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B5CD76D-447D-2848-8763-99AEF71699F8}"/>
              </a:ext>
            </a:extLst>
          </p:cNvPr>
          <p:cNvSpPr txBox="1"/>
          <p:nvPr/>
        </p:nvSpPr>
        <p:spPr>
          <a:xfrm>
            <a:off x="268878" y="6302054"/>
            <a:ext cx="2893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  <a:latin typeface="EC Square Sans Pro Medium" panose="020B0506040000020004" pitchFamily="34" charset="0"/>
              </a:rPr>
              <a:t>#</a:t>
            </a:r>
            <a:r>
              <a:rPr lang="fr-BE" sz="2000" dirty="0">
                <a:solidFill>
                  <a:schemeClr val="bg1"/>
                </a:solidFill>
                <a:latin typeface="EC Square Sans Pro Medium" panose="020B0506040000020004" pitchFamily="34" charset="0"/>
              </a:rPr>
              <a:t>RuralVisionEU</a:t>
            </a:r>
            <a:r>
              <a:rPr lang="fr-BE" dirty="0">
                <a:solidFill>
                  <a:schemeClr val="bg1"/>
                </a:solidFill>
                <a:latin typeface="EC Square Sans Pro Medium" panose="020B0506040000020004" pitchFamily="34" charset="0"/>
              </a:rPr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5448" y="796542"/>
            <a:ext cx="48593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Helvetica" pitchFamily="2" charset="0"/>
              </a:rPr>
              <a:t>Próximos pasos</a:t>
            </a:r>
          </a:p>
          <a:p>
            <a:endParaRPr lang="fr-BE" sz="2800" dirty="0">
              <a:latin typeface="Helvetica Light" panose="020B0403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57E7016-21E9-2040-AF3B-379FF6CA46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20" y="3625655"/>
            <a:ext cx="6368519" cy="268947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A30FA131-0F3D-784B-8E27-ECEE6B55550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19" y="1"/>
            <a:ext cx="4302220" cy="209217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65C8ECE-7093-DC43-9E2E-EF5DD2A252D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14" y="349243"/>
            <a:ext cx="2888272" cy="89459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A7D74D56-DE43-654F-BEF4-D98F9C7267D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878" y="3465825"/>
            <a:ext cx="983017" cy="9088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46982" y="1847273"/>
            <a:ext cx="5412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[</a:t>
            </a:r>
            <a:r>
              <a:rPr lang="es-ES" i="1" dirty="0">
                <a:solidFill>
                  <a:srgbClr val="FF0000"/>
                </a:solidFill>
              </a:rPr>
              <a:t>insertar las aportaciones de los participantes</a:t>
            </a:r>
            <a:r>
              <a:rPr lang="es-ES" dirty="0"/>
              <a:t>]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3627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69D273E2-7ABF-6B48-96B6-7C58F75017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6482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BA2A18AA-E108-044F-B0A9-DC91CFFE80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666915"/>
            <a:ext cx="2888094" cy="11552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CB7F658-F8ED-2345-B85B-73D66CB4BF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931" y="251747"/>
            <a:ext cx="3541769" cy="286031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1E2BB4D2-E2C2-EF41-8585-243B71F2CF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625" y="2336799"/>
            <a:ext cx="12211625" cy="182880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EF42C0AD-C561-7949-8162-AB301925E8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748"/>
          <a:stretch/>
        </p:blipFill>
        <p:spPr>
          <a:xfrm flipH="1">
            <a:off x="-19626" y="3614145"/>
            <a:ext cx="4782125" cy="1034055"/>
          </a:xfrm>
          <a:prstGeom prst="rect">
            <a:avLst/>
          </a:prstGeom>
        </p:spPr>
      </p:pic>
      <p:sp>
        <p:nvSpPr>
          <p:cNvPr id="21" name="TextBox 1">
            <a:extLst>
              <a:ext uri="{FF2B5EF4-FFF2-40B4-BE49-F238E27FC236}">
                <a16:creationId xmlns:a16="http://schemas.microsoft.com/office/drawing/2014/main" xmlns="" id="{4D48AD8A-C7C9-7247-B3E6-18A0FDB24390}"/>
              </a:ext>
            </a:extLst>
          </p:cNvPr>
          <p:cNvSpPr txBox="1"/>
          <p:nvPr/>
        </p:nvSpPr>
        <p:spPr>
          <a:xfrm>
            <a:off x="424298" y="4939995"/>
            <a:ext cx="84426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latin typeface="Helvetica Light" panose="020B0403020202020204" pitchFamily="34" charset="0"/>
              </a:rPr>
              <a:t>¡</a:t>
            </a:r>
            <a:r>
              <a:rPr lang="es-ES" sz="2400" b="1" dirty="0">
                <a:latin typeface="Helvetica Light" panose="020B0403020202020204" pitchFamily="34" charset="0"/>
              </a:rPr>
              <a:t>Gracias por tu participación de hoy!</a:t>
            </a:r>
          </a:p>
          <a:p>
            <a:endParaRPr lang="es-ES" sz="2400" dirty="0">
              <a:latin typeface="Helvetica Light" panose="020B0403020202020204" pitchFamily="34" charset="0"/>
            </a:endParaRPr>
          </a:p>
          <a:p>
            <a:r>
              <a:rPr lang="es-ES" sz="2400" b="1" dirty="0">
                <a:latin typeface="Helvetica Light" panose="020B0403020202020204" pitchFamily="34" charset="0"/>
              </a:rPr>
              <a:t>Nuestras aportaciones se enviarán a la Comisión Europea</a:t>
            </a:r>
          </a:p>
          <a:p>
            <a:r>
              <a:rPr lang="fr-BE" sz="2400" b="1" i="1" dirty="0">
                <a:latin typeface="Helvetica Bold Oblique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7389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2000" y="0"/>
            <a:ext cx="6840000" cy="684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7854" y="517236"/>
            <a:ext cx="4858328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000" b="1" dirty="0"/>
              <a:t>Información sobre el taller:</a:t>
            </a:r>
          </a:p>
          <a:p>
            <a:r>
              <a:rPr lang="es-ES" sz="2000" dirty="0"/>
              <a:t>Organizador:</a:t>
            </a:r>
          </a:p>
          <a:p>
            <a:r>
              <a:rPr lang="es-ES" sz="2000" dirty="0"/>
              <a:t>[</a:t>
            </a:r>
            <a:r>
              <a:rPr lang="es-ES" sz="2000" i="1" dirty="0">
                <a:solidFill>
                  <a:srgbClr val="FF0000"/>
                </a:solidFill>
              </a:rPr>
              <a:t>insertar nombre del organizador</a:t>
            </a:r>
            <a:r>
              <a:rPr lang="es-ES" sz="2000" dirty="0"/>
              <a:t>]</a:t>
            </a:r>
          </a:p>
          <a:p>
            <a:r>
              <a:rPr lang="es-ES" sz="2000" dirty="0"/>
              <a:t>Correo electrónico de contacto:</a:t>
            </a:r>
          </a:p>
          <a:p>
            <a:r>
              <a:rPr lang="es-ES" sz="2000" dirty="0"/>
              <a:t>[</a:t>
            </a:r>
            <a:r>
              <a:rPr lang="es-ES" sz="2000" i="1" dirty="0">
                <a:solidFill>
                  <a:srgbClr val="FF0000"/>
                </a:solidFill>
              </a:rPr>
              <a:t>insertar correo electrónico de contacto</a:t>
            </a:r>
            <a:r>
              <a:rPr lang="es-ES" sz="2000" dirty="0"/>
              <a:t>]</a:t>
            </a:r>
          </a:p>
          <a:p>
            <a:r>
              <a:rPr lang="es-ES" sz="2000" dirty="0"/>
              <a:t>Fecha:</a:t>
            </a:r>
          </a:p>
          <a:p>
            <a:r>
              <a:rPr lang="es-ES" sz="2000" dirty="0"/>
              <a:t>[</a:t>
            </a:r>
            <a:r>
              <a:rPr lang="es-ES" sz="2000" i="1" dirty="0">
                <a:solidFill>
                  <a:srgbClr val="FF0000"/>
                </a:solidFill>
              </a:rPr>
              <a:t>insertar fecha del taller</a:t>
            </a:r>
            <a:r>
              <a:rPr lang="es-ES" sz="2000" dirty="0"/>
              <a:t>]</a:t>
            </a:r>
          </a:p>
          <a:p>
            <a:r>
              <a:rPr lang="es-ES" sz="2000" dirty="0"/>
              <a:t>Nombre del grupo:</a:t>
            </a:r>
          </a:p>
          <a:p>
            <a:r>
              <a:rPr lang="es-ES" sz="2000" dirty="0"/>
              <a:t>[</a:t>
            </a:r>
            <a:r>
              <a:rPr lang="es-ES" sz="2000" i="1" dirty="0">
                <a:solidFill>
                  <a:srgbClr val="FF0000"/>
                </a:solidFill>
              </a:rPr>
              <a:t>insertar nombre del grupo</a:t>
            </a:r>
            <a:r>
              <a:rPr lang="es-ES" sz="2000" dirty="0"/>
              <a:t>]</a:t>
            </a:r>
          </a:p>
          <a:p>
            <a:r>
              <a:rPr lang="es-ES" sz="2000" dirty="0"/>
              <a:t>N.º de participantes:</a:t>
            </a:r>
          </a:p>
          <a:p>
            <a:r>
              <a:rPr lang="es-ES" sz="2000" dirty="0"/>
              <a:t>[</a:t>
            </a:r>
            <a:r>
              <a:rPr lang="es-ES" sz="2000" i="1" dirty="0">
                <a:solidFill>
                  <a:srgbClr val="FF0000"/>
                </a:solidFill>
              </a:rPr>
              <a:t>insertar número de personas</a:t>
            </a:r>
            <a:r>
              <a:rPr lang="es-ES" sz="2000" dirty="0"/>
              <a:t>]</a:t>
            </a:r>
          </a:p>
          <a:p>
            <a:r>
              <a:rPr lang="es-ES" sz="2000" dirty="0"/>
              <a:t>Territorio abordado:</a:t>
            </a:r>
          </a:p>
          <a:p>
            <a:r>
              <a:rPr lang="es-ES" sz="2000" dirty="0"/>
              <a:t>[</a:t>
            </a:r>
            <a:r>
              <a:rPr lang="es-ES" sz="2000" i="1" dirty="0">
                <a:solidFill>
                  <a:srgbClr val="FF0000"/>
                </a:solidFill>
              </a:rPr>
              <a:t>insertar zona rural sobre la que se ha reflexionado</a:t>
            </a:r>
            <a:r>
              <a:rPr lang="es-ES" sz="2000" dirty="0"/>
              <a:t>]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907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0D2764F-0594-6941-B70D-982DC25AA0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20" y="1"/>
            <a:ext cx="6044495" cy="685799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0856C26B-D7C8-AC40-A075-9B0EA0A2CD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-100025"/>
            <a:ext cx="4135696" cy="243813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83B149B-24C9-B140-A75B-3B12456373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4751" y="4204276"/>
            <a:ext cx="3747249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Vision</a:t>
            </a:r>
            <a:r>
              <a:rPr lang="fr-BE" sz="4233" dirty="0">
                <a:solidFill>
                  <a:schemeClr val="bg1"/>
                </a:solidFill>
                <a:latin typeface="EC Square Sans Pro" panose="020B0506040000020004" pitchFamily="34" charset="0"/>
              </a:rPr>
              <a:t> for</a:t>
            </a:r>
          </a:p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rural areas</a:t>
            </a:r>
            <a:endParaRPr lang="fr-BE" sz="4233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B5CD76D-447D-2848-8763-99AEF71699F8}"/>
              </a:ext>
            </a:extLst>
          </p:cNvPr>
          <p:cNvSpPr txBox="1"/>
          <p:nvPr/>
        </p:nvSpPr>
        <p:spPr>
          <a:xfrm>
            <a:off x="268878" y="6302054"/>
            <a:ext cx="2893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  <a:latin typeface="EC Square Sans Pro Medium" panose="020B0506040000020004" pitchFamily="34" charset="0"/>
              </a:rPr>
              <a:t>#</a:t>
            </a:r>
            <a:r>
              <a:rPr lang="fr-BE" sz="2000" dirty="0">
                <a:solidFill>
                  <a:schemeClr val="bg1"/>
                </a:solidFill>
                <a:latin typeface="EC Square Sans Pro Medium" panose="020B0506040000020004" pitchFamily="34" charset="0"/>
              </a:rPr>
              <a:t>RuralVisionEU</a:t>
            </a:r>
            <a:r>
              <a:rPr lang="fr-BE" dirty="0">
                <a:solidFill>
                  <a:schemeClr val="bg1"/>
                </a:solidFill>
                <a:latin typeface="EC Square Sans Pro Medium" panose="020B0506040000020004" pitchFamily="34" charset="0"/>
              </a:rPr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13990" y="349243"/>
            <a:ext cx="52238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Helvetica" pitchFamily="2" charset="0"/>
              </a:rPr>
              <a:t>¿Qué vamos a hacer hoy?</a:t>
            </a:r>
          </a:p>
          <a:p>
            <a:endParaRPr lang="es-ES" sz="2800" dirty="0">
              <a:latin typeface="Helvetica Light" panose="020B04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latin typeface="Helvetica Light" panose="020B0403020202020204" pitchFamily="34" charset="0"/>
              </a:rPr>
              <a:t>Nuestra zona rural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2400" dirty="0">
                <a:latin typeface="Helvetica Light" panose="020B0403020202020204" pitchFamily="34" charset="0"/>
              </a:rPr>
              <a:t>Nuestro territorio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latin typeface="Helvetica Light" panose="020B0403020202020204" pitchFamily="34" charset="0"/>
              </a:rPr>
              <a:t>¿Qué lo hace especial?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latin typeface="Helvetica Light" panose="020B0403020202020204" pitchFamily="34" charset="0"/>
              </a:rPr>
              <a:t>¿Hacia dónde vamos? 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latin typeface="Helvetica Light" panose="020B0403020202020204" pitchFamily="34" charset="0"/>
              </a:rPr>
              <a:t>Nuestro futuro probable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800" dirty="0">
                <a:latin typeface="Helvetica Light" panose="020B0403020202020204" pitchFamily="34" charset="0"/>
              </a:rPr>
              <a:t>¿Dónde nos gustaría estar?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800" dirty="0">
                <a:latin typeface="Helvetica Light" panose="020B0403020202020204" pitchFamily="34" charset="0"/>
              </a:rPr>
              <a:t>¿Qué nos permitirá llegar allí?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latin typeface="Helvetica Light" panose="020B0403020202020204" pitchFamily="34" charset="0"/>
              </a:rPr>
              <a:t>Revisión/Próximos pasos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57E7016-21E9-2040-AF3B-379FF6CA46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20" y="3768614"/>
            <a:ext cx="6368520" cy="253344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D1C2B2F6-97D9-EA4F-BD8C-8ACA90E23DD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14" y="349243"/>
            <a:ext cx="2888272" cy="89459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AFF77A7-468F-A34B-950F-0EEE5378408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1814" y="1824418"/>
            <a:ext cx="1449686" cy="148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96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0D2764F-0594-6941-B70D-982DC25AA0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20" y="0"/>
            <a:ext cx="6044495" cy="68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83B149B-24C9-B140-A75B-3B12456373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4751" y="4204276"/>
            <a:ext cx="3747249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Vision</a:t>
            </a:r>
            <a:r>
              <a:rPr lang="fr-BE" sz="4233" dirty="0">
                <a:solidFill>
                  <a:schemeClr val="bg1"/>
                </a:solidFill>
                <a:latin typeface="EC Square Sans Pro" panose="020B0506040000020004" pitchFamily="34" charset="0"/>
              </a:rPr>
              <a:t> for</a:t>
            </a:r>
          </a:p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rural areas</a:t>
            </a:r>
            <a:endParaRPr lang="fr-BE" sz="4233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85448" y="796542"/>
            <a:ext cx="485938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Helvetica" pitchFamily="2" charset="0"/>
              </a:rPr>
              <a:t>¿Cuál es la zona en la que estamos pensando hoy?</a:t>
            </a:r>
          </a:p>
          <a:p>
            <a:endParaRPr lang="es-ES" sz="2800" dirty="0">
              <a:latin typeface="Helvetica Light" panose="020B0403020202020204" pitchFamily="34" charset="0"/>
            </a:endParaRPr>
          </a:p>
          <a:p>
            <a:r>
              <a:rPr lang="es-ES" sz="2800" dirty="0">
                <a:latin typeface="Helvetica Light" panose="020B0403020202020204" pitchFamily="34" charset="0"/>
              </a:rPr>
              <a:t>[</a:t>
            </a:r>
            <a:r>
              <a:rPr lang="es-ES" sz="2800" i="1" dirty="0">
                <a:solidFill>
                  <a:srgbClr val="FF0000"/>
                </a:solidFill>
                <a:latin typeface="Helvetica Light" panose="020B0403020202020204" pitchFamily="34" charset="0"/>
              </a:rPr>
              <a:t>el organizador insertará la opción de zona que se propone: pueblo, municipio, cordillera, zona GAL …… </a:t>
            </a:r>
            <a:r>
              <a:rPr lang="es-ES" sz="2800" dirty="0">
                <a:latin typeface="Helvetica Light" panose="020B0403020202020204" pitchFamily="34" charset="0"/>
              </a:rPr>
              <a:t>]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57E7016-21E9-2040-AF3B-379FF6CA46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20" y="3768614"/>
            <a:ext cx="6368520" cy="253343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65E5903-4EE7-BB45-B277-FB07CE8B31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20" y="3768614"/>
            <a:ext cx="6368520" cy="35433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F337CB6F-61A6-0748-8A4D-FD1DE10DCD9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19" y="1"/>
            <a:ext cx="4302220" cy="209217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D608C9BF-AD9A-1342-A02E-6D95D5A78C8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14" y="349243"/>
            <a:ext cx="2888272" cy="894597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A19835FD-E71E-E749-A9B9-B12CC0551050}"/>
              </a:ext>
            </a:extLst>
          </p:cNvPr>
          <p:cNvSpPr txBox="1"/>
          <p:nvPr/>
        </p:nvSpPr>
        <p:spPr>
          <a:xfrm>
            <a:off x="268878" y="6302054"/>
            <a:ext cx="2893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  <a:latin typeface="EC Square Sans Pro Medium" panose="020B0506040000020004" pitchFamily="34" charset="0"/>
              </a:rPr>
              <a:t>#</a:t>
            </a:r>
            <a:r>
              <a:rPr lang="fr-BE" sz="2000" dirty="0">
                <a:solidFill>
                  <a:schemeClr val="bg1"/>
                </a:solidFill>
                <a:latin typeface="EC Square Sans Pro Medium" panose="020B0506040000020004" pitchFamily="34" charset="0"/>
              </a:rPr>
              <a:t>RuralVisionEU</a:t>
            </a:r>
            <a:r>
              <a:rPr lang="fr-BE" dirty="0">
                <a:solidFill>
                  <a:schemeClr val="bg1"/>
                </a:solidFill>
                <a:latin typeface="EC Square Sans Pro Medium" panose="020B0506040000020004" pitchFamily="34" charset="0"/>
              </a:rPr>
              <a:t> 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CA1E438-8FFC-A84D-9866-CCF60655EC9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378" y="2854063"/>
            <a:ext cx="843416" cy="42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2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69D273E2-7ABF-6B48-96B6-7C58F75017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E97B4A2F-7361-964A-9328-45E4601321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7300" y="-1"/>
            <a:ext cx="5854701" cy="49715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549CFEF-907D-B944-B4E7-0C5DB53B18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748"/>
          <a:stretch/>
        </p:blipFill>
        <p:spPr>
          <a:xfrm>
            <a:off x="5162496" y="5283200"/>
            <a:ext cx="7049129" cy="15748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9F25E52-E484-CD4E-90EA-F4E4F77E8C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AB2639F1-F9AA-DC43-BFC3-E367F7E9AE44}"/>
              </a:ext>
            </a:extLst>
          </p:cNvPr>
          <p:cNvSpPr txBox="1"/>
          <p:nvPr/>
        </p:nvSpPr>
        <p:spPr>
          <a:xfrm>
            <a:off x="6956630" y="942184"/>
            <a:ext cx="44242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latin typeface="Helvetica" pitchFamily="2" charset="0"/>
              </a:rPr>
              <a:t>¿Qué significa nuestra zona rural para ti? </a:t>
            </a:r>
            <a:endParaRPr lang="es-ES" sz="48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730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Vision</a:t>
            </a:r>
            <a:r>
              <a:rPr lang="fr-BE" sz="4233" dirty="0">
                <a:solidFill>
                  <a:schemeClr val="bg1"/>
                </a:solidFill>
                <a:latin typeface="EC Square Sans Pro" panose="020B0506040000020004" pitchFamily="34" charset="0"/>
              </a:rPr>
              <a:t> for</a:t>
            </a:r>
          </a:p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rural areas</a:t>
            </a:r>
            <a:endParaRPr lang="fr-BE" sz="4233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42540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#RuralVisionEU 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211484A8-CF5C-C34E-A15C-7EF53672BD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19" y="1"/>
            <a:ext cx="5457920" cy="265419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D1C2B2F6-97D9-EA4F-BD8C-8ACA90E23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13" y="473394"/>
            <a:ext cx="3664143" cy="11349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72364" y="473394"/>
            <a:ext cx="6160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>
                <a:latin typeface="Helvetica Light" panose="020B0403020202020204" pitchFamily="34" charset="0"/>
              </a:rPr>
              <a:t>¿</a:t>
            </a:r>
            <a:r>
              <a:rPr lang="es-ES" sz="3200" dirty="0">
                <a:latin typeface="Helvetica Light" panose="020B0403020202020204" pitchFamily="34" charset="0"/>
              </a:rPr>
              <a:t>Qué significa nuestra zona rural para ti?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1964" y="2654195"/>
            <a:ext cx="91255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[</a:t>
            </a:r>
            <a:r>
              <a:rPr lang="es-ES" i="1" dirty="0">
                <a:solidFill>
                  <a:srgbClr val="FF0000"/>
                </a:solidFill>
              </a:rPr>
              <a:t>PUEDE:</a:t>
            </a:r>
            <a:r>
              <a:rPr lang="es-ES" dirty="0"/>
              <a:t> </a:t>
            </a:r>
            <a:r>
              <a:rPr lang="es-ES" i="1" dirty="0">
                <a:solidFill>
                  <a:srgbClr val="FF0000"/>
                </a:solidFill>
              </a:rPr>
              <a:t>Si utiliza p. ej., Slido o Mentimeter, inserte previamente el código QR y el código de acceso aquí</a:t>
            </a:r>
          </a:p>
          <a:p>
            <a:r>
              <a:rPr lang="es-ES" i="1" dirty="0">
                <a:solidFill>
                  <a:srgbClr val="FF0000"/>
                </a:solidFill>
              </a:rPr>
              <a:t>O: escriba las aportaciones de los participantes directamente en esta diapositiva</a:t>
            </a:r>
            <a:r>
              <a:rPr lang="es-E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35186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69D273E2-7ABF-6B48-96B6-7C58F75017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E97B4A2F-7361-964A-9328-45E4601321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7300" y="-1"/>
            <a:ext cx="5854701" cy="49715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549CFEF-907D-B944-B4E7-0C5DB53B18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748"/>
          <a:stretch/>
        </p:blipFill>
        <p:spPr>
          <a:xfrm>
            <a:off x="5162496" y="5283200"/>
            <a:ext cx="7049129" cy="15748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9F25E52-E484-CD4E-90EA-F4E4F77E8C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AB2639F1-F9AA-DC43-BFC3-E367F7E9AE44}"/>
              </a:ext>
            </a:extLst>
          </p:cNvPr>
          <p:cNvSpPr txBox="1"/>
          <p:nvPr/>
        </p:nvSpPr>
        <p:spPr>
          <a:xfrm>
            <a:off x="7052529" y="240221"/>
            <a:ext cx="442424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latin typeface="Helvetica" pitchFamily="2" charset="0"/>
              </a:rPr>
              <a:t>¿Hacia dónde nos dirigimos en los próximos 20 años? </a:t>
            </a:r>
            <a:endParaRPr lang="es-ES" sz="48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917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3"/>
          <p:cNvSpPr>
            <a:spLocks noGrp="1"/>
          </p:cNvSpPr>
          <p:nvPr>
            <p:ph type="subTitle" idx="1"/>
          </p:nvPr>
        </p:nvSpPr>
        <p:spPr>
          <a:xfrm>
            <a:off x="896983" y="182971"/>
            <a:ext cx="2525486" cy="822870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rgbClr val="92D050"/>
                </a:solidFill>
              </a:rPr>
              <a:t>vis</a:t>
            </a:r>
            <a:r>
              <a:rPr lang="en-GB" sz="2000" dirty="0"/>
              <a:t>vivi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273" y="409740"/>
            <a:ext cx="29008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chemeClr val="accent1"/>
                </a:solidFill>
              </a:rPr>
              <a:t>¿Dónde estaremos en 2040?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776074" y="3075717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Flowchart: Connector 6"/>
          <p:cNvSpPr/>
          <p:nvPr/>
        </p:nvSpPr>
        <p:spPr>
          <a:xfrm>
            <a:off x="775652" y="4144595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Flowchart: Connector 7"/>
          <p:cNvSpPr/>
          <p:nvPr/>
        </p:nvSpPr>
        <p:spPr>
          <a:xfrm>
            <a:off x="765362" y="5184738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Flowchart: Connector 8"/>
          <p:cNvSpPr/>
          <p:nvPr/>
        </p:nvSpPr>
        <p:spPr>
          <a:xfrm>
            <a:off x="776074" y="3780525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Flowchart: Connector 9"/>
          <p:cNvSpPr/>
          <p:nvPr/>
        </p:nvSpPr>
        <p:spPr>
          <a:xfrm>
            <a:off x="765363" y="4842010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Flowchart: Connector 10"/>
          <p:cNvSpPr/>
          <p:nvPr/>
        </p:nvSpPr>
        <p:spPr>
          <a:xfrm>
            <a:off x="765362" y="3418280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Flowchart: Connector 11"/>
          <p:cNvSpPr/>
          <p:nvPr/>
        </p:nvSpPr>
        <p:spPr>
          <a:xfrm>
            <a:off x="765364" y="4511367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Flowchart: Connector 12"/>
          <p:cNvSpPr/>
          <p:nvPr/>
        </p:nvSpPr>
        <p:spPr>
          <a:xfrm>
            <a:off x="765364" y="2773849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xmlns="" id="{B2B43BB3-1320-44DD-8E30-1CBA4A748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042" y="0"/>
            <a:ext cx="7057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62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Skupina 14">
            <a:extLst>
              <a:ext uri="{FF2B5EF4-FFF2-40B4-BE49-F238E27FC236}">
                <a16:creationId xmlns:a16="http://schemas.microsoft.com/office/drawing/2014/main" xmlns="" id="{E4567B1A-DB4F-4E2C-B097-5EAF6BA4CC47}"/>
              </a:ext>
            </a:extLst>
          </p:cNvPr>
          <p:cNvGrpSpPr/>
          <p:nvPr/>
        </p:nvGrpSpPr>
        <p:grpSpPr>
          <a:xfrm>
            <a:off x="644486" y="959021"/>
            <a:ext cx="7063506" cy="3447728"/>
            <a:chOff x="574310" y="966787"/>
            <a:chExt cx="7063506" cy="3447728"/>
          </a:xfrm>
        </p:grpSpPr>
        <p:pic>
          <p:nvPicPr>
            <p:cNvPr id="8" name="Obrázok 7">
              <a:extLst>
                <a:ext uri="{FF2B5EF4-FFF2-40B4-BE49-F238E27FC236}">
                  <a16:creationId xmlns:a16="http://schemas.microsoft.com/office/drawing/2014/main" xmlns="" id="{8F71657F-25A1-4FFD-8E0A-C1E94E4E4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53046">
              <a:off x="4072225" y="966787"/>
              <a:ext cx="3565591" cy="2565488"/>
            </a:xfrm>
            <a:prstGeom prst="rect">
              <a:avLst/>
            </a:prstGeom>
          </p:spPr>
        </p:pic>
        <p:pic>
          <p:nvPicPr>
            <p:cNvPr id="12" name="Obrázok 11">
              <a:extLst>
                <a:ext uri="{FF2B5EF4-FFF2-40B4-BE49-F238E27FC236}">
                  <a16:creationId xmlns:a16="http://schemas.microsoft.com/office/drawing/2014/main" xmlns="" id="{3D30B558-36FB-41F2-83A2-8006847B3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753046">
              <a:off x="574310" y="1841190"/>
              <a:ext cx="3615871" cy="2573325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806646" y="570184"/>
            <a:ext cx="3747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chemeClr val="accent1"/>
                </a:solidFill>
              </a:rPr>
              <a:t>Motores de cambio</a:t>
            </a:r>
          </a:p>
        </p:txBody>
      </p:sp>
      <p:grpSp>
        <p:nvGrpSpPr>
          <p:cNvPr id="33" name="Skupina 32">
            <a:extLst>
              <a:ext uri="{FF2B5EF4-FFF2-40B4-BE49-F238E27FC236}">
                <a16:creationId xmlns:a16="http://schemas.microsoft.com/office/drawing/2014/main" xmlns="" id="{996CDE50-904B-43FC-BCA4-D57216E4E3D1}"/>
              </a:ext>
            </a:extLst>
          </p:cNvPr>
          <p:cNvGrpSpPr/>
          <p:nvPr/>
        </p:nvGrpSpPr>
        <p:grpSpPr>
          <a:xfrm>
            <a:off x="1676049" y="1818877"/>
            <a:ext cx="6968243" cy="3201868"/>
            <a:chOff x="1676049" y="1818877"/>
            <a:chExt cx="6968243" cy="3201868"/>
          </a:xfrm>
        </p:grpSpPr>
        <p:pic>
          <p:nvPicPr>
            <p:cNvPr id="17" name="Obrázok 16">
              <a:extLst>
                <a:ext uri="{FF2B5EF4-FFF2-40B4-BE49-F238E27FC236}">
                  <a16:creationId xmlns:a16="http://schemas.microsoft.com/office/drawing/2014/main" xmlns="" id="{60BC82B2-F8E3-47D2-8715-4062EDD56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79829">
              <a:off x="5100168" y="1818877"/>
              <a:ext cx="3544124" cy="2357664"/>
            </a:xfrm>
            <a:prstGeom prst="rect">
              <a:avLst/>
            </a:prstGeom>
          </p:spPr>
        </p:pic>
        <p:pic>
          <p:nvPicPr>
            <p:cNvPr id="19" name="Obrázok 18">
              <a:extLst>
                <a:ext uri="{FF2B5EF4-FFF2-40B4-BE49-F238E27FC236}">
                  <a16:creationId xmlns:a16="http://schemas.microsoft.com/office/drawing/2014/main" xmlns="" id="{E2B14A6D-7597-4D1A-945C-C78AC6CC9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779829">
              <a:off x="1676049" y="2647328"/>
              <a:ext cx="3544124" cy="2373417"/>
            </a:xfrm>
            <a:prstGeom prst="rect">
              <a:avLst/>
            </a:prstGeom>
          </p:spPr>
        </p:pic>
      </p:grpSp>
      <p:grpSp>
        <p:nvGrpSpPr>
          <p:cNvPr id="25" name="Skupina 24">
            <a:extLst>
              <a:ext uri="{FF2B5EF4-FFF2-40B4-BE49-F238E27FC236}">
                <a16:creationId xmlns:a16="http://schemas.microsoft.com/office/drawing/2014/main" xmlns="" id="{6C79D6FE-F8E4-43A9-BD8C-EB6D7D71549B}"/>
              </a:ext>
            </a:extLst>
          </p:cNvPr>
          <p:cNvGrpSpPr/>
          <p:nvPr/>
        </p:nvGrpSpPr>
        <p:grpSpPr>
          <a:xfrm rot="21042992">
            <a:off x="3580768" y="3063657"/>
            <a:ext cx="7067070" cy="2326085"/>
            <a:chOff x="-3824748" y="1231490"/>
            <a:chExt cx="13244051" cy="4428688"/>
          </a:xfrm>
        </p:grpSpPr>
        <p:pic>
          <p:nvPicPr>
            <p:cNvPr id="22" name="Obrázok 21">
              <a:extLst>
                <a:ext uri="{FF2B5EF4-FFF2-40B4-BE49-F238E27FC236}">
                  <a16:creationId xmlns:a16="http://schemas.microsoft.com/office/drawing/2014/main" xmlns="" id="{D00E151C-D0A0-4AB6-BA36-7B96DC2A7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72697" y="1231490"/>
              <a:ext cx="6646606" cy="4395019"/>
            </a:xfrm>
            <a:prstGeom prst="rect">
              <a:avLst/>
            </a:prstGeom>
          </p:spPr>
        </p:pic>
        <p:pic>
          <p:nvPicPr>
            <p:cNvPr id="24" name="Obrázok 23">
              <a:extLst>
                <a:ext uri="{FF2B5EF4-FFF2-40B4-BE49-F238E27FC236}">
                  <a16:creationId xmlns:a16="http://schemas.microsoft.com/office/drawing/2014/main" xmlns="" id="{7947C338-7595-4607-AD71-7E0EE89D7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824748" y="1235662"/>
              <a:ext cx="6607277" cy="4424516"/>
            </a:xfrm>
            <a:prstGeom prst="rect">
              <a:avLst/>
            </a:prstGeom>
          </p:spPr>
        </p:pic>
      </p:grpSp>
      <p:grpSp>
        <p:nvGrpSpPr>
          <p:cNvPr id="31" name="Skupina 30">
            <a:extLst>
              <a:ext uri="{FF2B5EF4-FFF2-40B4-BE49-F238E27FC236}">
                <a16:creationId xmlns:a16="http://schemas.microsoft.com/office/drawing/2014/main" xmlns="" id="{35BA38DD-6F5F-462E-B8EE-9550132CBB2D}"/>
              </a:ext>
            </a:extLst>
          </p:cNvPr>
          <p:cNvGrpSpPr/>
          <p:nvPr/>
        </p:nvGrpSpPr>
        <p:grpSpPr>
          <a:xfrm>
            <a:off x="5084087" y="4525797"/>
            <a:ext cx="7107913" cy="2341392"/>
            <a:chOff x="-3816448" y="3278450"/>
            <a:chExt cx="7347541" cy="2494963"/>
          </a:xfrm>
        </p:grpSpPr>
        <p:pic>
          <p:nvPicPr>
            <p:cNvPr id="27" name="Obrázok 26">
              <a:extLst>
                <a:ext uri="{FF2B5EF4-FFF2-40B4-BE49-F238E27FC236}">
                  <a16:creationId xmlns:a16="http://schemas.microsoft.com/office/drawing/2014/main" xmlns="" id="{4902A806-A89F-47DE-9202-BA4DF6BC1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40615" y="3278450"/>
              <a:ext cx="3671708" cy="2477697"/>
            </a:xfrm>
            <a:prstGeom prst="rect">
              <a:avLst/>
            </a:prstGeom>
          </p:spPr>
        </p:pic>
        <p:pic>
          <p:nvPicPr>
            <p:cNvPr id="29" name="Obrázok 28">
              <a:extLst>
                <a:ext uri="{FF2B5EF4-FFF2-40B4-BE49-F238E27FC236}">
                  <a16:creationId xmlns:a16="http://schemas.microsoft.com/office/drawing/2014/main" xmlns="" id="{1AB5E6E8-3ABA-4B90-9402-266AC4135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3816448" y="3279234"/>
              <a:ext cx="3693564" cy="24941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9976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549CFEF-907D-B944-B4E7-0C5DB53B18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748"/>
          <a:stretch/>
        </p:blipFill>
        <p:spPr>
          <a:xfrm>
            <a:off x="5162496" y="5283200"/>
            <a:ext cx="7049129" cy="15748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69D273E2-7ABF-6B48-96B6-7C58F75017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273800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CB7F658-F8ED-2345-B85B-73D66CB4BF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2703" y="1"/>
            <a:ext cx="3964837" cy="298412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9F25E52-E484-CD4E-90EA-F4E4F77E8C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E007A14B-045E-6040-87AF-B9343C65A07C}"/>
              </a:ext>
            </a:extLst>
          </p:cNvPr>
          <p:cNvSpPr txBox="1"/>
          <p:nvPr/>
        </p:nvSpPr>
        <p:spPr>
          <a:xfrm>
            <a:off x="6547210" y="2962057"/>
            <a:ext cx="543528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Helvetica Light" panose="020B0403020202020204" pitchFamily="34" charset="0"/>
              </a:rPr>
              <a:t>Grupo 1</a:t>
            </a:r>
            <a:r>
              <a:rPr lang="es-ES" sz="2400" dirty="0">
                <a:latin typeface="Helvetica Light" panose="020B0403020202020204" pitchFamily="34" charset="0"/>
              </a:rPr>
              <a:t>: Inclusión social/ Vitalidad e Infraestructura/ Servicios </a:t>
            </a:r>
          </a:p>
          <a:p>
            <a:r>
              <a:rPr lang="es-ES" sz="2400" b="1" dirty="0">
                <a:latin typeface="Helvetica Light" panose="020B0403020202020204" pitchFamily="34" charset="0"/>
              </a:rPr>
              <a:t>Grupo 2</a:t>
            </a:r>
            <a:r>
              <a:rPr lang="es-ES" sz="2400" dirty="0">
                <a:latin typeface="Helvetica Light" panose="020B0403020202020204" pitchFamily="34" charset="0"/>
              </a:rPr>
              <a:t>: Ingresos/Trabajo/Puestos de trabajo, Digitalización/ Tecnología y Servicios básicos</a:t>
            </a:r>
          </a:p>
          <a:p>
            <a:r>
              <a:rPr lang="es-ES" sz="2400" b="1" dirty="0">
                <a:latin typeface="Helvetica Light" panose="020B0403020202020204" pitchFamily="34" charset="0"/>
              </a:rPr>
              <a:t>Grupo 3</a:t>
            </a:r>
            <a:r>
              <a:rPr lang="es-ES" sz="2400" dirty="0">
                <a:latin typeface="Helvetica Light" panose="020B0403020202020204" pitchFamily="34" charset="0"/>
              </a:rPr>
              <a:t>: Cambio climático (impacto sobre y del) y Medio ambiente</a:t>
            </a:r>
          </a:p>
          <a:p>
            <a:endParaRPr lang="en-GB" sz="28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00801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D2397209C1CB41907A7E827BF9DE08" ma:contentTypeVersion="15" ma:contentTypeDescription="Create a new document." ma:contentTypeScope="" ma:versionID="b7908860adfb8f1c233ec339071445eb">
  <xsd:schema xmlns:xsd="http://www.w3.org/2001/XMLSchema" xmlns:xs="http://www.w3.org/2001/XMLSchema" xmlns:p="http://schemas.microsoft.com/office/2006/metadata/properties" xmlns:ns2="ffb22608-6c2a-4d05-a4a6-322fbe1fda68" xmlns:ns3="2b0bfc33-d7af-4577-8b53-dfc71542dcbe" targetNamespace="http://schemas.microsoft.com/office/2006/metadata/properties" ma:root="true" ma:fieldsID="a7baf4f6b5a3925a3ac1d69f4eecd656" ns2:_="" ns3:_="">
    <xsd:import namespace="ffb22608-6c2a-4d05-a4a6-322fbe1fda68"/>
    <xsd:import namespace="2b0bfc33-d7af-4577-8b53-dfc71542dcb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ast_x0020_user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b22608-6c2a-4d05-a4a6-322fbe1fda6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0bfc33-d7af-4577-8b53-dfc71542dcbe" elementFormDefault="qualified">
    <xsd:import namespace="http://schemas.microsoft.com/office/2006/documentManagement/types"/>
    <xsd:import namespace="http://schemas.microsoft.com/office/infopath/2007/PartnerControls"/>
    <xsd:element name="Last_x0020_user" ma:index="10" nillable="true" ma:displayName="Last user" ma:SearchPeopleOnly="false" ma:SharePointGroup="0" ma:internalName="Last_x0020_us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st_x0020_user xmlns="2b0bfc33-d7af-4577-8b53-dfc71542dcbe">
      <UserInfo>
        <DisplayName/>
        <AccountId xsi:nil="true"/>
        <AccountType/>
      </UserInfo>
    </Last_x0020_user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3A1B7D-5521-4E23-ABCC-F49DAC58F9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b22608-6c2a-4d05-a4a6-322fbe1fda68"/>
    <ds:schemaRef ds:uri="2b0bfc33-d7af-4577-8b53-dfc71542dc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393FE28-7951-48C3-9571-05EF777F69EB}">
  <ds:schemaRefs>
    <ds:schemaRef ds:uri="http://www.w3.org/XML/1998/namespace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ffb22608-6c2a-4d05-a4a6-322fbe1fda68"/>
    <ds:schemaRef ds:uri="http://schemas.microsoft.com/office/infopath/2007/PartnerControls"/>
    <ds:schemaRef ds:uri="http://schemas.openxmlformats.org/package/2006/metadata/core-properties"/>
    <ds:schemaRef ds:uri="2b0bfc33-d7af-4577-8b53-dfc71542dcb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84B8EA1-221D-43AA-AD0C-FA24B7678BD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4707</TotalTime>
  <Words>451</Words>
  <Application>Microsoft Office PowerPoint</Application>
  <PresentationFormat>Personalizado</PresentationFormat>
  <Paragraphs>86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Facet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European Commission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Long-term vision for rural areas</dc:title>
  <dc:creator>MARTIN Alexandre (AGRI)</dc:creator>
  <cp:lastModifiedBy>sara</cp:lastModifiedBy>
  <cp:revision>191</cp:revision>
  <dcterms:created xsi:type="dcterms:W3CDTF">2020-06-26T11:42:10Z</dcterms:created>
  <dcterms:modified xsi:type="dcterms:W3CDTF">2020-11-25T17:54:04Z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0x01010076D2397209C1CB41907A7E827BF9DE08</vt:lpwstr>
  </property>
</Properties>
</file>