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Anton" pitchFamily="2" charset="0"/>
      <p:regular r:id="rId29"/>
    </p:embeddedFont>
    <p:embeddedFont>
      <p:font typeface="HK Grotesk Bold" panose="020B0604020202020204" charset="0"/>
      <p:regular r:id="rId30"/>
    </p:embeddedFont>
    <p:embeddedFont>
      <p:font typeface="HK Grotesk Bold Italics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00870" y="2068582"/>
            <a:ext cx="2057711" cy="2054605"/>
          </a:xfrm>
          <a:prstGeom prst="rect">
            <a:avLst/>
          </a:prstGeom>
          <a:solidFill>
            <a:srgbClr val="62A25D"/>
          </a:solidFill>
        </p:spPr>
      </p:sp>
      <p:sp>
        <p:nvSpPr>
          <p:cNvPr id="3" name="AutoShape 3"/>
          <p:cNvSpPr/>
          <p:nvPr/>
        </p:nvSpPr>
        <p:spPr>
          <a:xfrm>
            <a:off x="14158581" y="6177791"/>
            <a:ext cx="2057711" cy="2054605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4" name="AutoShape 4"/>
          <p:cNvSpPr/>
          <p:nvPr/>
        </p:nvSpPr>
        <p:spPr>
          <a:xfrm>
            <a:off x="14158581" y="4123186"/>
            <a:ext cx="4115421" cy="2054605"/>
          </a:xfrm>
          <a:prstGeom prst="rect">
            <a:avLst/>
          </a:prstGeom>
          <a:solidFill>
            <a:srgbClr val="FDCBDF"/>
          </a:solidFill>
        </p:spPr>
      </p:sp>
      <p:sp>
        <p:nvSpPr>
          <p:cNvPr id="5" name="AutoShape 5"/>
          <p:cNvSpPr/>
          <p:nvPr/>
        </p:nvSpPr>
        <p:spPr>
          <a:xfrm>
            <a:off x="12100870" y="8232395"/>
            <a:ext cx="2057711" cy="2054605"/>
          </a:xfrm>
          <a:prstGeom prst="rect">
            <a:avLst/>
          </a:prstGeom>
          <a:solidFill>
            <a:srgbClr val="29285D"/>
          </a:solidFill>
        </p:spPr>
      </p:sp>
      <p:sp>
        <p:nvSpPr>
          <p:cNvPr id="6" name="AutoShape 6"/>
          <p:cNvSpPr/>
          <p:nvPr/>
        </p:nvSpPr>
        <p:spPr>
          <a:xfrm>
            <a:off x="12100870" y="0"/>
            <a:ext cx="2057711" cy="2068582"/>
          </a:xfrm>
          <a:prstGeom prst="rect">
            <a:avLst/>
          </a:prstGeom>
          <a:solidFill>
            <a:srgbClr val="469BD8"/>
          </a:solidFill>
        </p:spPr>
      </p:sp>
      <p:sp>
        <p:nvSpPr>
          <p:cNvPr id="7" name="Freeform 7"/>
          <p:cNvSpPr/>
          <p:nvPr/>
        </p:nvSpPr>
        <p:spPr>
          <a:xfrm>
            <a:off x="1028700" y="681373"/>
            <a:ext cx="3113289" cy="913434"/>
          </a:xfrm>
          <a:custGeom>
            <a:avLst/>
            <a:gdLst/>
            <a:ahLst/>
            <a:cxnLst/>
            <a:rect l="l" t="t" r="r" b="b"/>
            <a:pathLst>
              <a:path w="3113289" h="913434">
                <a:moveTo>
                  <a:pt x="0" y="0"/>
                </a:moveTo>
                <a:lnTo>
                  <a:pt x="3113289" y="0"/>
                </a:lnTo>
                <a:lnTo>
                  <a:pt x="3113289" y="913434"/>
                </a:lnTo>
                <a:lnTo>
                  <a:pt x="0" y="9134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3683886"/>
            <a:ext cx="9728972" cy="2368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79"/>
              </a:lnSpc>
              <a:spcBef>
                <a:spcPct val="0"/>
              </a:spcBef>
            </a:pPr>
            <a:r>
              <a:rPr lang="en-US" sz="9171">
                <a:solidFill>
                  <a:srgbClr val="191769"/>
                </a:solidFill>
                <a:latin typeface="HK Grotesk Bold"/>
              </a:rPr>
              <a:t>Juventud y LEADER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8372348"/>
            <a:ext cx="10213354" cy="885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  <a:spcBef>
                <a:spcPct val="0"/>
              </a:spcBef>
            </a:pPr>
            <a:r>
              <a:rPr lang="en-US" sz="2799" spc="-69">
                <a:solidFill>
                  <a:srgbClr val="191769"/>
                </a:solidFill>
                <a:latin typeface="HK Grotesk Bold"/>
              </a:rPr>
              <a:t>Intercambio de experiencias LEADER: Participación de la juventud rural en el desarrollo socioeconómico y cultural del medio rural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5909693"/>
            <a:ext cx="9728972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50"/>
              </a:lnSpc>
              <a:spcBef>
                <a:spcPct val="0"/>
              </a:spcBef>
            </a:pPr>
            <a:r>
              <a:rPr lang="en-US" sz="5000">
                <a:solidFill>
                  <a:srgbClr val="191769"/>
                </a:solidFill>
                <a:latin typeface="HK Grotesk Bold"/>
              </a:rPr>
              <a:t>La juventud es más que una palabra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1453" y="3494181"/>
            <a:ext cx="10786811" cy="5401742"/>
          </a:xfrm>
          <a:custGeom>
            <a:avLst/>
            <a:gdLst/>
            <a:ahLst/>
            <a:cxnLst/>
            <a:rect l="l" t="t" r="r" b="b"/>
            <a:pathLst>
              <a:path w="10786811" h="5401742">
                <a:moveTo>
                  <a:pt x="0" y="0"/>
                </a:moveTo>
                <a:lnTo>
                  <a:pt x="10786811" y="0"/>
                </a:lnTo>
                <a:lnTo>
                  <a:pt x="10786811" y="5401741"/>
                </a:lnTo>
                <a:lnTo>
                  <a:pt x="0" y="54017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277983" y="1730005"/>
            <a:ext cx="354536" cy="353971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4" name="TextBox 4"/>
          <p:cNvSpPr txBox="1"/>
          <p:nvPr/>
        </p:nvSpPr>
        <p:spPr>
          <a:xfrm>
            <a:off x="1828800" y="1684556"/>
            <a:ext cx="14212116" cy="1350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1"/>
              </a:lnSpc>
            </a:pPr>
            <a:r>
              <a:rPr lang="en-US" sz="5375">
                <a:solidFill>
                  <a:srgbClr val="191769"/>
                </a:solidFill>
                <a:latin typeface="HK Grotesk Bold"/>
              </a:rPr>
              <a:t>Estudio REDR 2022</a:t>
            </a:r>
          </a:p>
          <a:p>
            <a:pPr marL="0" lvl="0" indent="0">
              <a:lnSpc>
                <a:spcPts val="5321"/>
              </a:lnSpc>
              <a:spcBef>
                <a:spcPct val="0"/>
              </a:spcBef>
            </a:pPr>
            <a:r>
              <a:rPr lang="en-US" sz="5375">
                <a:solidFill>
                  <a:srgbClr val="191769"/>
                </a:solidFill>
                <a:latin typeface="HK Grotesk Bold"/>
              </a:rPr>
              <a:t>“La juventud es más que una palabra”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7983" y="1730005"/>
            <a:ext cx="354536" cy="353971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3" name="TextBox 3"/>
          <p:cNvSpPr txBox="1"/>
          <p:nvPr/>
        </p:nvSpPr>
        <p:spPr>
          <a:xfrm>
            <a:off x="1828800" y="1684556"/>
            <a:ext cx="14212116" cy="1350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1"/>
              </a:lnSpc>
            </a:pPr>
            <a:r>
              <a:rPr lang="en-US" sz="5375">
                <a:solidFill>
                  <a:srgbClr val="191769"/>
                </a:solidFill>
                <a:latin typeface="HK Grotesk Bold"/>
              </a:rPr>
              <a:t>Estudio REDR 2022</a:t>
            </a:r>
          </a:p>
          <a:p>
            <a:pPr marL="0" lvl="0" indent="0">
              <a:lnSpc>
                <a:spcPts val="5321"/>
              </a:lnSpc>
              <a:spcBef>
                <a:spcPct val="0"/>
              </a:spcBef>
            </a:pPr>
            <a:r>
              <a:rPr lang="en-US" sz="5375">
                <a:solidFill>
                  <a:srgbClr val="191769"/>
                </a:solidFill>
                <a:latin typeface="HK Grotesk Bold"/>
              </a:rPr>
              <a:t>“La juventud es más que una palabra”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28800" y="3667779"/>
            <a:ext cx="12496800" cy="3212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Radiografía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 de la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sociedad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española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en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relación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 a la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juventud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 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191769"/>
              </a:solidFill>
              <a:latin typeface="HK Grotesk Bold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Catálogo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 de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políticas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 de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juventud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,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recursos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 y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legislación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existente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en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cada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una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 de las 17 CCAA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191769"/>
              </a:solidFill>
              <a:latin typeface="HK Grotesk Bold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91769"/>
                </a:solidFill>
                <a:latin typeface="HK Grotesk Bold"/>
              </a:rPr>
              <a:t>Testimonios de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varios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jóvenes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 rurales y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personajes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relevantes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28800" y="8573154"/>
            <a:ext cx="14695287" cy="881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97B2"/>
                </a:solidFill>
                <a:latin typeface="HK Grotesk Bold"/>
              </a:rPr>
              <a:t>El 51% de los GAL que </a:t>
            </a:r>
            <a:r>
              <a:rPr lang="en-US" sz="2499" dirty="0" err="1">
                <a:solidFill>
                  <a:srgbClr val="0097B2"/>
                </a:solidFill>
                <a:latin typeface="HK Grotesk Bold"/>
              </a:rPr>
              <a:t>respondieron</a:t>
            </a:r>
            <a:r>
              <a:rPr lang="en-US" sz="2499" dirty="0">
                <a:solidFill>
                  <a:srgbClr val="0097B2"/>
                </a:solidFill>
                <a:latin typeface="HK Grotesk Bold"/>
              </a:rPr>
              <a:t> que </a:t>
            </a:r>
            <a:r>
              <a:rPr lang="en-US" sz="2499" dirty="0" err="1">
                <a:solidFill>
                  <a:srgbClr val="0097B2"/>
                </a:solidFill>
                <a:latin typeface="HK Grotesk Bold"/>
              </a:rPr>
              <a:t>echan</a:t>
            </a:r>
            <a:r>
              <a:rPr lang="en-US" sz="2499" dirty="0">
                <a:solidFill>
                  <a:srgbClr val="0097B2"/>
                </a:solidFill>
                <a:latin typeface="HK Grotesk Bold"/>
              </a:rPr>
              <a:t> </a:t>
            </a:r>
            <a:r>
              <a:rPr lang="en-US" sz="2499" dirty="0" err="1">
                <a:solidFill>
                  <a:srgbClr val="0097B2"/>
                </a:solidFill>
                <a:latin typeface="HK Grotesk Bold"/>
              </a:rPr>
              <a:t>en</a:t>
            </a:r>
            <a:r>
              <a:rPr lang="en-US" sz="2499" dirty="0">
                <a:solidFill>
                  <a:srgbClr val="0097B2"/>
                </a:solidFill>
                <a:latin typeface="HK Grotesk Bold"/>
              </a:rPr>
              <a:t> </a:t>
            </a:r>
            <a:r>
              <a:rPr lang="en-US" sz="2499" dirty="0" err="1">
                <a:solidFill>
                  <a:srgbClr val="0097B2"/>
                </a:solidFill>
                <a:latin typeface="HK Grotesk Bold"/>
              </a:rPr>
              <a:t>falta</a:t>
            </a:r>
            <a:r>
              <a:rPr lang="en-US" sz="2499" dirty="0">
                <a:solidFill>
                  <a:srgbClr val="0097B2"/>
                </a:solidFill>
                <a:latin typeface="HK Grotesk Bold"/>
              </a:rPr>
              <a:t> </a:t>
            </a:r>
            <a:r>
              <a:rPr lang="en-US" sz="2499" dirty="0" err="1">
                <a:solidFill>
                  <a:srgbClr val="0097B2"/>
                </a:solidFill>
                <a:latin typeface="HK Grotesk Bold"/>
              </a:rPr>
              <a:t>asociaciones</a:t>
            </a:r>
            <a:r>
              <a:rPr lang="en-US" sz="2499" dirty="0">
                <a:solidFill>
                  <a:srgbClr val="0097B2"/>
                </a:solidFill>
                <a:latin typeface="HK Grotesk Bold"/>
              </a:rPr>
              <a:t> </a:t>
            </a:r>
            <a:r>
              <a:rPr lang="en-US" sz="2499" dirty="0" err="1">
                <a:solidFill>
                  <a:srgbClr val="0097B2"/>
                </a:solidFill>
                <a:latin typeface="HK Grotesk Bold"/>
              </a:rPr>
              <a:t>dentro</a:t>
            </a:r>
            <a:r>
              <a:rPr lang="en-US" sz="2499" dirty="0">
                <a:solidFill>
                  <a:srgbClr val="0097B2"/>
                </a:solidFill>
                <a:latin typeface="HK Grotesk Bold"/>
              </a:rPr>
              <a:t> del </a:t>
            </a:r>
            <a:r>
              <a:rPr lang="en-US" sz="2499" dirty="0" err="1">
                <a:solidFill>
                  <a:srgbClr val="0097B2"/>
                </a:solidFill>
                <a:latin typeface="HK Grotesk Bold"/>
              </a:rPr>
              <a:t>grupo</a:t>
            </a:r>
            <a:r>
              <a:rPr lang="en-US" sz="2499" dirty="0">
                <a:solidFill>
                  <a:srgbClr val="0097B2"/>
                </a:solidFill>
                <a:latin typeface="HK Grotesk Bold"/>
              </a:rPr>
              <a:t>, indican que uno de los </a:t>
            </a:r>
            <a:r>
              <a:rPr lang="en-US" sz="2499" dirty="0" err="1">
                <a:solidFill>
                  <a:srgbClr val="0097B2"/>
                </a:solidFill>
                <a:latin typeface="HK Grotesk Bold"/>
              </a:rPr>
              <a:t>colectivos</a:t>
            </a:r>
            <a:r>
              <a:rPr lang="en-US" sz="2499" dirty="0">
                <a:solidFill>
                  <a:srgbClr val="0097B2"/>
                </a:solidFill>
                <a:latin typeface="HK Grotesk Bold"/>
              </a:rPr>
              <a:t> que </a:t>
            </a:r>
            <a:r>
              <a:rPr lang="en-US" sz="2499" dirty="0" err="1">
                <a:solidFill>
                  <a:srgbClr val="0097B2"/>
                </a:solidFill>
                <a:latin typeface="HK Grotesk Bold"/>
              </a:rPr>
              <a:t>más</a:t>
            </a:r>
            <a:r>
              <a:rPr lang="en-US" sz="2499" dirty="0">
                <a:solidFill>
                  <a:srgbClr val="0097B2"/>
                </a:solidFill>
                <a:latin typeface="HK Grotesk Bold"/>
              </a:rPr>
              <a:t> </a:t>
            </a:r>
            <a:r>
              <a:rPr lang="en-US" sz="2499" dirty="0" err="1">
                <a:solidFill>
                  <a:srgbClr val="0097B2"/>
                </a:solidFill>
                <a:latin typeface="HK Grotesk Bold"/>
              </a:rPr>
              <a:t>echan</a:t>
            </a:r>
            <a:r>
              <a:rPr lang="en-US" sz="2499" dirty="0">
                <a:solidFill>
                  <a:srgbClr val="0097B2"/>
                </a:solidFill>
                <a:latin typeface="HK Grotesk Bold"/>
              </a:rPr>
              <a:t> </a:t>
            </a:r>
            <a:r>
              <a:rPr lang="en-US" sz="2499" dirty="0" err="1">
                <a:solidFill>
                  <a:srgbClr val="0097B2"/>
                </a:solidFill>
                <a:latin typeface="HK Grotesk Bold"/>
              </a:rPr>
              <a:t>en</a:t>
            </a:r>
            <a:r>
              <a:rPr lang="en-US" sz="2499" dirty="0">
                <a:solidFill>
                  <a:srgbClr val="0097B2"/>
                </a:solidFill>
                <a:latin typeface="HK Grotesk Bold"/>
              </a:rPr>
              <a:t> </a:t>
            </a:r>
            <a:r>
              <a:rPr lang="en-US" sz="2499" dirty="0" err="1">
                <a:solidFill>
                  <a:srgbClr val="0097B2"/>
                </a:solidFill>
                <a:latin typeface="HK Grotesk Bold"/>
              </a:rPr>
              <a:t>falta</a:t>
            </a:r>
            <a:r>
              <a:rPr lang="en-US" sz="2499" dirty="0">
                <a:solidFill>
                  <a:srgbClr val="0097B2"/>
                </a:solidFill>
                <a:latin typeface="HK Grotesk Bold"/>
              </a:rPr>
              <a:t> son los </a:t>
            </a:r>
            <a:r>
              <a:rPr lang="en-US" sz="2499" dirty="0" err="1">
                <a:solidFill>
                  <a:srgbClr val="0097B2"/>
                </a:solidFill>
                <a:latin typeface="HK Grotesk Bold"/>
              </a:rPr>
              <a:t>jóvenes</a:t>
            </a:r>
            <a:r>
              <a:rPr lang="en-US" sz="2499" dirty="0">
                <a:solidFill>
                  <a:srgbClr val="0097B2"/>
                </a:solidFill>
                <a:latin typeface="HK Grotesk Bold"/>
              </a:rPr>
              <a:t>.</a:t>
            </a:r>
          </a:p>
        </p:txBody>
      </p:sp>
      <p:sp>
        <p:nvSpPr>
          <p:cNvPr id="8" name="Freeform 8"/>
          <p:cNvSpPr/>
          <p:nvPr/>
        </p:nvSpPr>
        <p:spPr>
          <a:xfrm>
            <a:off x="1193775" y="7925454"/>
            <a:ext cx="522952" cy="1332361"/>
          </a:xfrm>
          <a:custGeom>
            <a:avLst/>
            <a:gdLst/>
            <a:ahLst/>
            <a:cxnLst/>
            <a:rect l="l" t="t" r="r" b="b"/>
            <a:pathLst>
              <a:path w="522952" h="1332361">
                <a:moveTo>
                  <a:pt x="0" y="0"/>
                </a:moveTo>
                <a:lnTo>
                  <a:pt x="522951" y="0"/>
                </a:lnTo>
                <a:lnTo>
                  <a:pt x="522951" y="1332361"/>
                </a:lnTo>
                <a:lnTo>
                  <a:pt x="0" y="13323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9628">
            <a:off x="1701813" y="8381408"/>
            <a:ext cx="146648" cy="1291544"/>
          </a:xfrm>
          <a:custGeom>
            <a:avLst/>
            <a:gdLst/>
            <a:ahLst/>
            <a:cxnLst/>
            <a:rect l="l" t="t" r="r" b="b"/>
            <a:pathLst>
              <a:path w="146648" h="1291544">
                <a:moveTo>
                  <a:pt x="29858" y="1291543"/>
                </a:moveTo>
                <a:lnTo>
                  <a:pt x="0" y="2705"/>
                </a:lnTo>
                <a:lnTo>
                  <a:pt x="116789" y="0"/>
                </a:lnTo>
                <a:lnTo>
                  <a:pt x="146648" y="1288837"/>
                </a:lnTo>
                <a:lnTo>
                  <a:pt x="29858" y="129154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53498534" t="-466453" r="-153404760"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7983" y="1730005"/>
            <a:ext cx="354536" cy="353971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3" name="Freeform 3"/>
          <p:cNvSpPr/>
          <p:nvPr/>
        </p:nvSpPr>
        <p:spPr>
          <a:xfrm>
            <a:off x="4588255" y="3034895"/>
            <a:ext cx="9111490" cy="6006185"/>
          </a:xfrm>
          <a:custGeom>
            <a:avLst/>
            <a:gdLst/>
            <a:ahLst/>
            <a:cxnLst/>
            <a:rect l="l" t="t" r="r" b="b"/>
            <a:pathLst>
              <a:path w="9111490" h="6006185">
                <a:moveTo>
                  <a:pt x="0" y="0"/>
                </a:moveTo>
                <a:lnTo>
                  <a:pt x="9111490" y="0"/>
                </a:lnTo>
                <a:lnTo>
                  <a:pt x="9111490" y="6006184"/>
                </a:lnTo>
                <a:lnTo>
                  <a:pt x="0" y="6006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28800" y="1684556"/>
            <a:ext cx="14953360" cy="1350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321"/>
              </a:lnSpc>
              <a:spcBef>
                <a:spcPct val="0"/>
              </a:spcBef>
            </a:pPr>
            <a:r>
              <a:rPr lang="en-US" sz="5375">
                <a:solidFill>
                  <a:srgbClr val="191769"/>
                </a:solidFill>
                <a:latin typeface="HK Grotesk Bold"/>
              </a:rPr>
              <a:t>Estudio REDR 2023 “Emprendimiento juvenil en el medio rural”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7367" y="277086"/>
            <a:ext cx="6726740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74"/>
              </a:lnSpc>
              <a:spcBef>
                <a:spcPct val="0"/>
              </a:spcBef>
            </a:pPr>
            <a:r>
              <a:rPr lang="en-US" sz="2499">
                <a:solidFill>
                  <a:srgbClr val="191769"/>
                </a:solidFill>
                <a:latin typeface="HK Grotesk Bold"/>
              </a:rPr>
              <a:t>Analysis and diagnosis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7983" y="1730005"/>
            <a:ext cx="354536" cy="353971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3" name="TextBox 3"/>
          <p:cNvSpPr txBox="1"/>
          <p:nvPr/>
        </p:nvSpPr>
        <p:spPr>
          <a:xfrm>
            <a:off x="1632518" y="3481914"/>
            <a:ext cx="7302340" cy="425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endParaRPr/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91769"/>
                </a:solidFill>
                <a:latin typeface="HK Grotesk Bold"/>
              </a:rPr>
              <a:t>Situación emprendimiento en España y UE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91769"/>
                </a:solidFill>
                <a:latin typeface="HK Grotesk Bold"/>
              </a:rPr>
              <a:t>Miedo al fracaso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91769"/>
                </a:solidFill>
                <a:latin typeface="HK Grotesk Bold"/>
              </a:rPr>
              <a:t>Testimonios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91769"/>
                </a:solidFill>
                <a:latin typeface="HK Grotesk Bold"/>
              </a:rPr>
              <a:t>Claves para acceder a financiación</a:t>
            </a:r>
          </a:p>
          <a:p>
            <a:pPr>
              <a:lnSpc>
                <a:spcPts val="4200"/>
              </a:lnSpc>
            </a:pPr>
            <a:endParaRPr lang="en-US" sz="3000">
              <a:solidFill>
                <a:srgbClr val="191769"/>
              </a:solidFill>
              <a:latin typeface="HK Grotesk Bold"/>
            </a:endParaRPr>
          </a:p>
          <a:p>
            <a:pPr>
              <a:lnSpc>
                <a:spcPts val="4200"/>
              </a:lnSpc>
            </a:pPr>
            <a:endParaRPr lang="en-US" sz="3000">
              <a:solidFill>
                <a:srgbClr val="191769"/>
              </a:solidFill>
              <a:latin typeface="HK Grotesk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832100" y="9574524"/>
            <a:ext cx="545590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191769"/>
                </a:solidFill>
                <a:latin typeface="HK Grotesk Bold"/>
              </a:rPr>
              <a:t>Fuente: REDR, 2020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28800" y="1684556"/>
            <a:ext cx="14953360" cy="1350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321"/>
              </a:lnSpc>
              <a:spcBef>
                <a:spcPct val="0"/>
              </a:spcBef>
            </a:pPr>
            <a:r>
              <a:rPr lang="en-US" sz="5375">
                <a:solidFill>
                  <a:srgbClr val="191769"/>
                </a:solidFill>
                <a:latin typeface="HK Grotesk Bold"/>
              </a:rPr>
              <a:t>Estudio REDR 2023 “Emprendimiento juvenil en el medio rural”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46455" y="3766794"/>
            <a:ext cx="6035704" cy="193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700" dirty="0" err="1">
                <a:solidFill>
                  <a:srgbClr val="0097B2"/>
                </a:solidFill>
                <a:latin typeface="HK Grotesk Bold"/>
              </a:rPr>
              <a:t>Según</a:t>
            </a:r>
            <a:r>
              <a:rPr lang="en-US" sz="2700" dirty="0">
                <a:solidFill>
                  <a:srgbClr val="0097B2"/>
                </a:solidFill>
                <a:latin typeface="HK Grotesk Bold"/>
              </a:rPr>
              <a:t> </a:t>
            </a:r>
            <a:r>
              <a:rPr lang="en-US" sz="2700" dirty="0" err="1">
                <a:solidFill>
                  <a:srgbClr val="0097B2"/>
                </a:solidFill>
                <a:latin typeface="HK Grotesk Bold"/>
              </a:rPr>
              <a:t>el</a:t>
            </a:r>
            <a:r>
              <a:rPr lang="en-US" sz="2700" dirty="0">
                <a:solidFill>
                  <a:srgbClr val="0097B2"/>
                </a:solidFill>
                <a:latin typeface="HK Grotesk Bold"/>
              </a:rPr>
              <a:t> Informe GEM 20-21, </a:t>
            </a:r>
            <a:r>
              <a:rPr lang="en-US" sz="2700" dirty="0" err="1">
                <a:solidFill>
                  <a:srgbClr val="0097B2"/>
                </a:solidFill>
                <a:latin typeface="HK Grotesk Bold"/>
              </a:rPr>
              <a:t>España</a:t>
            </a:r>
            <a:r>
              <a:rPr lang="en-US" sz="2700" dirty="0">
                <a:solidFill>
                  <a:srgbClr val="0097B2"/>
                </a:solidFill>
                <a:latin typeface="HK Grotesk Bold"/>
              </a:rPr>
              <a:t> </a:t>
            </a:r>
            <a:r>
              <a:rPr lang="en-US" sz="2700" dirty="0" err="1">
                <a:solidFill>
                  <a:srgbClr val="0097B2"/>
                </a:solidFill>
                <a:latin typeface="HK Grotesk Bold"/>
              </a:rPr>
              <a:t>encabeza</a:t>
            </a:r>
            <a:r>
              <a:rPr lang="en-US" sz="2700" dirty="0">
                <a:solidFill>
                  <a:srgbClr val="0097B2"/>
                </a:solidFill>
                <a:latin typeface="HK Grotesk Bold"/>
              </a:rPr>
              <a:t> </a:t>
            </a:r>
            <a:r>
              <a:rPr lang="en-US" sz="2700" dirty="0" err="1">
                <a:solidFill>
                  <a:srgbClr val="0097B2"/>
                </a:solidFill>
                <a:latin typeface="HK Grotesk Bold"/>
              </a:rPr>
              <a:t>el</a:t>
            </a:r>
            <a:r>
              <a:rPr lang="en-US" sz="2700" dirty="0">
                <a:solidFill>
                  <a:srgbClr val="0097B2"/>
                </a:solidFill>
                <a:latin typeface="HK Grotesk Bold"/>
              </a:rPr>
              <a:t> ranking </a:t>
            </a:r>
            <a:r>
              <a:rPr lang="en-US" sz="2700" dirty="0" err="1">
                <a:solidFill>
                  <a:srgbClr val="0097B2"/>
                </a:solidFill>
                <a:latin typeface="HK Grotesk Bold"/>
              </a:rPr>
              <a:t>mundial</a:t>
            </a:r>
            <a:r>
              <a:rPr lang="en-US" sz="2700" dirty="0">
                <a:solidFill>
                  <a:srgbClr val="0097B2"/>
                </a:solidFill>
                <a:latin typeface="HK Grotesk Bold"/>
              </a:rPr>
              <a:t> del </a:t>
            </a:r>
            <a:r>
              <a:rPr lang="en-US" sz="2700" dirty="0" err="1">
                <a:solidFill>
                  <a:srgbClr val="0097B2"/>
                </a:solidFill>
                <a:latin typeface="HK Grotesk Bold"/>
              </a:rPr>
              <a:t>miedo</a:t>
            </a:r>
            <a:r>
              <a:rPr lang="en-US" sz="2700" dirty="0">
                <a:solidFill>
                  <a:srgbClr val="0097B2"/>
                </a:solidFill>
                <a:latin typeface="HK Grotesk Bold"/>
              </a:rPr>
              <a:t> al </a:t>
            </a:r>
            <a:r>
              <a:rPr lang="en-US" sz="2700" dirty="0" err="1">
                <a:solidFill>
                  <a:srgbClr val="0097B2"/>
                </a:solidFill>
                <a:latin typeface="HK Grotesk Bold"/>
              </a:rPr>
              <a:t>fracaso</a:t>
            </a:r>
            <a:r>
              <a:rPr lang="en-US" sz="2700" dirty="0">
                <a:solidFill>
                  <a:srgbClr val="0097B2"/>
                </a:solidFill>
                <a:latin typeface="HK Grotesk Bold"/>
              </a:rPr>
              <a:t> y la media de </a:t>
            </a:r>
            <a:r>
              <a:rPr lang="en-US" sz="2700" dirty="0" err="1">
                <a:solidFill>
                  <a:srgbClr val="0097B2"/>
                </a:solidFill>
                <a:latin typeface="HK Grotesk Bold"/>
              </a:rPr>
              <a:t>edad</a:t>
            </a:r>
            <a:r>
              <a:rPr lang="en-US" sz="2700" dirty="0">
                <a:solidFill>
                  <a:srgbClr val="0097B2"/>
                </a:solidFill>
                <a:latin typeface="HK Grotesk Bold"/>
              </a:rPr>
              <a:t> del </a:t>
            </a:r>
            <a:r>
              <a:rPr lang="en-US" sz="2700" dirty="0" err="1">
                <a:solidFill>
                  <a:srgbClr val="0097B2"/>
                </a:solidFill>
                <a:latin typeface="HK Grotesk Bold"/>
              </a:rPr>
              <a:t>emprendedor</a:t>
            </a:r>
            <a:r>
              <a:rPr lang="en-US" sz="2700" dirty="0">
                <a:solidFill>
                  <a:srgbClr val="0097B2"/>
                </a:solidFill>
                <a:latin typeface="HK Grotesk Bold"/>
              </a:rPr>
              <a:t> </a:t>
            </a:r>
            <a:r>
              <a:rPr lang="en-US" sz="2700" dirty="0" err="1">
                <a:solidFill>
                  <a:srgbClr val="0097B2"/>
                </a:solidFill>
                <a:latin typeface="HK Grotesk Bold"/>
              </a:rPr>
              <a:t>español</a:t>
            </a:r>
            <a:r>
              <a:rPr lang="en-US" sz="2700" dirty="0">
                <a:solidFill>
                  <a:srgbClr val="0097B2"/>
                </a:solidFill>
                <a:latin typeface="HK Grotesk Bold"/>
              </a:rPr>
              <a:t> </a:t>
            </a:r>
            <a:r>
              <a:rPr lang="en-US" sz="2700" dirty="0" err="1">
                <a:solidFill>
                  <a:srgbClr val="0097B2"/>
                </a:solidFill>
                <a:latin typeface="HK Grotesk Bold"/>
              </a:rPr>
              <a:t>está</a:t>
            </a:r>
            <a:r>
              <a:rPr lang="en-US" sz="2700" dirty="0">
                <a:solidFill>
                  <a:srgbClr val="0097B2"/>
                </a:solidFill>
                <a:latin typeface="HK Grotesk Bold"/>
              </a:rPr>
              <a:t> </a:t>
            </a:r>
            <a:r>
              <a:rPr lang="en-US" sz="2700" dirty="0" err="1">
                <a:solidFill>
                  <a:srgbClr val="0097B2"/>
                </a:solidFill>
                <a:latin typeface="HK Grotesk Bold"/>
              </a:rPr>
              <a:t>en</a:t>
            </a:r>
            <a:r>
              <a:rPr lang="en-US" sz="2700" dirty="0">
                <a:solidFill>
                  <a:srgbClr val="0097B2"/>
                </a:solidFill>
                <a:latin typeface="HK Grotesk Bold"/>
              </a:rPr>
              <a:t> 42 </a:t>
            </a:r>
            <a:r>
              <a:rPr lang="en-US" sz="2700" dirty="0" err="1">
                <a:solidFill>
                  <a:srgbClr val="0097B2"/>
                </a:solidFill>
                <a:latin typeface="HK Grotesk Bold"/>
              </a:rPr>
              <a:t>años</a:t>
            </a:r>
            <a:r>
              <a:rPr lang="en-US" sz="2700" dirty="0">
                <a:solidFill>
                  <a:srgbClr val="0097B2"/>
                </a:solidFill>
                <a:latin typeface="HK Grotesk Bold"/>
              </a:rPr>
              <a:t>. </a:t>
            </a:r>
          </a:p>
        </p:txBody>
      </p:sp>
      <p:sp>
        <p:nvSpPr>
          <p:cNvPr id="7" name="Freeform 7"/>
          <p:cNvSpPr/>
          <p:nvPr/>
        </p:nvSpPr>
        <p:spPr>
          <a:xfrm>
            <a:off x="10021757" y="3148239"/>
            <a:ext cx="522952" cy="1332361"/>
          </a:xfrm>
          <a:custGeom>
            <a:avLst/>
            <a:gdLst/>
            <a:ahLst/>
            <a:cxnLst/>
            <a:rect l="l" t="t" r="r" b="b"/>
            <a:pathLst>
              <a:path w="522952" h="1332361">
                <a:moveTo>
                  <a:pt x="0" y="0"/>
                </a:moveTo>
                <a:lnTo>
                  <a:pt x="522952" y="0"/>
                </a:lnTo>
                <a:lnTo>
                  <a:pt x="522952" y="1332360"/>
                </a:lnTo>
                <a:lnTo>
                  <a:pt x="0" y="1332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9573040" y="4726357"/>
            <a:ext cx="1883609" cy="59731"/>
          </a:xfrm>
          <a:custGeom>
            <a:avLst/>
            <a:gdLst/>
            <a:ahLst/>
            <a:cxnLst/>
            <a:rect l="l" t="t" r="r" b="b"/>
            <a:pathLst>
              <a:path w="3316007" h="119459">
                <a:moveTo>
                  <a:pt x="0" y="0"/>
                </a:moveTo>
                <a:lnTo>
                  <a:pt x="3316007" y="0"/>
                </a:lnTo>
                <a:lnTo>
                  <a:pt x="3316007" y="119459"/>
                </a:lnTo>
                <a:lnTo>
                  <a:pt x="0" y="1194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21691"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7983" y="1730005"/>
            <a:ext cx="354536" cy="353971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3" name="Freeform 3"/>
          <p:cNvSpPr/>
          <p:nvPr/>
        </p:nvSpPr>
        <p:spPr>
          <a:xfrm>
            <a:off x="4692984" y="3299058"/>
            <a:ext cx="8483749" cy="6432296"/>
          </a:xfrm>
          <a:custGeom>
            <a:avLst/>
            <a:gdLst/>
            <a:ahLst/>
            <a:cxnLst/>
            <a:rect l="l" t="t" r="r" b="b"/>
            <a:pathLst>
              <a:path w="8483749" h="6432296">
                <a:moveTo>
                  <a:pt x="0" y="0"/>
                </a:moveTo>
                <a:lnTo>
                  <a:pt x="8483749" y="0"/>
                </a:lnTo>
                <a:lnTo>
                  <a:pt x="8483749" y="6432296"/>
                </a:lnTo>
                <a:lnTo>
                  <a:pt x="0" y="64322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28800" y="1684556"/>
            <a:ext cx="14212116" cy="2075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1"/>
              </a:lnSpc>
            </a:pPr>
            <a:r>
              <a:rPr lang="en-US" sz="5375" dirty="0">
                <a:solidFill>
                  <a:srgbClr val="191769"/>
                </a:solidFill>
                <a:latin typeface="HK Grotesk Bold"/>
              </a:rPr>
              <a:t>CURSO online “</a:t>
            </a:r>
            <a:r>
              <a:rPr lang="en-US" sz="5375" dirty="0" err="1">
                <a:solidFill>
                  <a:srgbClr val="191769"/>
                </a:solidFill>
                <a:latin typeface="HK Grotesk Bold"/>
              </a:rPr>
              <a:t>Fórmate</a:t>
            </a:r>
            <a:r>
              <a:rPr lang="en-US" sz="5375" dirty="0">
                <a:solidFill>
                  <a:srgbClr val="191769"/>
                </a:solidFill>
                <a:latin typeface="HK Grotesk Bold"/>
              </a:rPr>
              <a:t> </a:t>
            </a:r>
            <a:r>
              <a:rPr lang="en-US" sz="5375" dirty="0" err="1">
                <a:solidFill>
                  <a:srgbClr val="191769"/>
                </a:solidFill>
                <a:latin typeface="HK Grotesk Bold"/>
              </a:rPr>
              <a:t>en</a:t>
            </a:r>
            <a:r>
              <a:rPr lang="en-US" sz="5375" dirty="0">
                <a:solidFill>
                  <a:srgbClr val="191769"/>
                </a:solidFill>
                <a:latin typeface="HK Grotesk Bold"/>
              </a:rPr>
              <a:t> Agenda 2030 y </a:t>
            </a:r>
            <a:r>
              <a:rPr lang="en-US" sz="5375" dirty="0" err="1">
                <a:solidFill>
                  <a:srgbClr val="191769"/>
                </a:solidFill>
                <a:latin typeface="HK Grotesk Bold"/>
              </a:rPr>
              <a:t>emprendimiento</a:t>
            </a:r>
            <a:r>
              <a:rPr lang="en-US" sz="5375" dirty="0">
                <a:solidFill>
                  <a:srgbClr val="191769"/>
                </a:solidFill>
                <a:latin typeface="HK Grotesk Bold"/>
              </a:rPr>
              <a:t> </a:t>
            </a:r>
            <a:r>
              <a:rPr lang="en-US" sz="5375" dirty="0" err="1">
                <a:solidFill>
                  <a:srgbClr val="191769"/>
                </a:solidFill>
                <a:latin typeface="HK Grotesk Bold"/>
              </a:rPr>
              <a:t>juvenil</a:t>
            </a:r>
            <a:r>
              <a:rPr lang="en-US" sz="5375" dirty="0">
                <a:solidFill>
                  <a:srgbClr val="191769"/>
                </a:solidFill>
                <a:latin typeface="HK Grotesk Bold"/>
              </a:rPr>
              <a:t> </a:t>
            </a:r>
            <a:r>
              <a:rPr lang="en-US" sz="5375" dirty="0" err="1">
                <a:solidFill>
                  <a:srgbClr val="191769"/>
                </a:solidFill>
                <a:latin typeface="HK Grotesk Bold"/>
              </a:rPr>
              <a:t>en</a:t>
            </a:r>
            <a:r>
              <a:rPr lang="en-US" sz="5375" dirty="0">
                <a:solidFill>
                  <a:srgbClr val="191769"/>
                </a:solidFill>
                <a:latin typeface="HK Grotesk Bold"/>
              </a:rPr>
              <a:t> </a:t>
            </a:r>
            <a:r>
              <a:rPr lang="en-US" sz="5375" dirty="0" err="1">
                <a:solidFill>
                  <a:srgbClr val="191769"/>
                </a:solidFill>
                <a:latin typeface="HK Grotesk Bold"/>
              </a:rPr>
              <a:t>el</a:t>
            </a:r>
            <a:r>
              <a:rPr lang="en-US" sz="5375" dirty="0">
                <a:solidFill>
                  <a:srgbClr val="191769"/>
                </a:solidFill>
                <a:latin typeface="HK Grotesk Bold"/>
              </a:rPr>
              <a:t> medio rural”</a:t>
            </a:r>
          </a:p>
          <a:p>
            <a:pPr marL="0" lvl="0" indent="0">
              <a:lnSpc>
                <a:spcPts val="5321"/>
              </a:lnSpc>
              <a:spcBef>
                <a:spcPct val="0"/>
              </a:spcBef>
            </a:pPr>
            <a:endParaRPr lang="en-US" sz="5375" dirty="0">
              <a:solidFill>
                <a:srgbClr val="191769"/>
              </a:solidFill>
              <a:latin typeface="HK Grotesk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7983" y="1730005"/>
            <a:ext cx="354536" cy="353971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3" name="TextBox 3"/>
          <p:cNvSpPr txBox="1"/>
          <p:nvPr/>
        </p:nvSpPr>
        <p:spPr>
          <a:xfrm>
            <a:off x="1828800" y="1684556"/>
            <a:ext cx="14212116" cy="20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1"/>
              </a:lnSpc>
            </a:pPr>
            <a:r>
              <a:rPr lang="en-US" sz="5375">
                <a:solidFill>
                  <a:srgbClr val="191769"/>
                </a:solidFill>
                <a:latin typeface="HK Grotesk Bold"/>
              </a:rPr>
              <a:t>CURSO online “Fórmate en Agenda 2023 y emprendimiento juvenil en el medio rural”</a:t>
            </a:r>
          </a:p>
          <a:p>
            <a:pPr marL="0" lvl="0" indent="0">
              <a:lnSpc>
                <a:spcPts val="5321"/>
              </a:lnSpc>
              <a:spcBef>
                <a:spcPct val="0"/>
              </a:spcBef>
            </a:pPr>
            <a:endParaRPr lang="en-US" sz="5375">
              <a:solidFill>
                <a:srgbClr val="191769"/>
              </a:solidFill>
              <a:latin typeface="HK Grotesk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77983" y="3521101"/>
            <a:ext cx="12793712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191769"/>
                </a:solidFill>
                <a:latin typeface="HK Grotesk Bold"/>
              </a:rPr>
              <a:t>+1.000 participantes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191769"/>
                </a:solidFill>
                <a:latin typeface="HK Grotesk Bold"/>
              </a:rPr>
              <a:t>Certificado por UNITAR (United Nations Institute for Training and Research)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191769"/>
                </a:solidFill>
                <a:latin typeface="HK Grotesk Bold"/>
              </a:rPr>
              <a:t>Asesoramiento personalizado (+30 GAL)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247389" y="5293195"/>
            <a:ext cx="6356551" cy="4400650"/>
            <a:chOff x="0" y="0"/>
            <a:chExt cx="8475401" cy="5867533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2607845" y="0"/>
              <a:ext cx="5867556" cy="5867533"/>
              <a:chOff x="0" y="0"/>
              <a:chExt cx="6350000" cy="634997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39816" r="-5457" b="-21969"/>
                </a:stretch>
              </a:blip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0" y="2933766"/>
              <a:ext cx="2788302" cy="2788291"/>
              <a:chOff x="0" y="0"/>
              <a:chExt cx="6350000" cy="634997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1462" r="-11462"/>
                </a:stretch>
              </a:blipFill>
            </p:spPr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7983" y="1730005"/>
            <a:ext cx="354536" cy="353971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3" name="TextBox 3"/>
          <p:cNvSpPr txBox="1"/>
          <p:nvPr/>
        </p:nvSpPr>
        <p:spPr>
          <a:xfrm>
            <a:off x="1828800" y="1684556"/>
            <a:ext cx="14212116" cy="20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1"/>
              </a:lnSpc>
            </a:pPr>
            <a:r>
              <a:rPr lang="en-US" sz="5375">
                <a:solidFill>
                  <a:srgbClr val="191769"/>
                </a:solidFill>
                <a:latin typeface="HK Grotesk Bold"/>
              </a:rPr>
              <a:t>CURSO online “Fórmate en Agenda 2023 y emprendimiento juvenil en el medio rural”</a:t>
            </a:r>
          </a:p>
          <a:p>
            <a:pPr marL="0" lvl="0" indent="0">
              <a:lnSpc>
                <a:spcPts val="5321"/>
              </a:lnSpc>
              <a:spcBef>
                <a:spcPct val="0"/>
              </a:spcBef>
            </a:pPr>
            <a:endParaRPr lang="en-US" sz="5375">
              <a:solidFill>
                <a:srgbClr val="191769"/>
              </a:solidFill>
              <a:latin typeface="HK Grotesk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28800" y="3871197"/>
            <a:ext cx="10896600" cy="4289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91769"/>
                </a:solidFill>
                <a:latin typeface="HK Grotesk Bold"/>
              </a:rPr>
              <a:t>·Falta de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formación</a:t>
            </a:r>
            <a:endParaRPr lang="en-US" sz="3000" dirty="0">
              <a:solidFill>
                <a:srgbClr val="191769"/>
              </a:solidFill>
              <a:latin typeface="HK Grotesk Bold"/>
            </a:endParaRP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191769"/>
              </a:solidFill>
              <a:latin typeface="HK Grotesk Bold"/>
            </a:endParaRP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91769"/>
                </a:solidFill>
                <a:latin typeface="HK Grotesk Bold"/>
              </a:rPr>
              <a:t>·Falta de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acompañamiento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 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191769"/>
              </a:solidFill>
              <a:latin typeface="HK Grotesk Bold"/>
            </a:endParaRP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91769"/>
                </a:solidFill>
                <a:latin typeface="HK Grotesk Bold"/>
              </a:rPr>
              <a:t>·Falta de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una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 red o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plataforma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 de personas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emprendedoras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 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191769"/>
              </a:solidFill>
              <a:latin typeface="HK Grotesk Bold"/>
            </a:endParaRP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91769"/>
                </a:solidFill>
                <a:latin typeface="HK Grotesk Bold"/>
              </a:rPr>
              <a:t>·Falta de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acceso</a:t>
            </a:r>
            <a:r>
              <a:rPr lang="en-US" sz="3000" dirty="0">
                <a:solidFill>
                  <a:srgbClr val="191769"/>
                </a:solidFill>
                <a:latin typeface="HK Grotesk Bold"/>
              </a:rPr>
              <a:t> a </a:t>
            </a:r>
            <a:r>
              <a:rPr lang="en-US" sz="3000" dirty="0" err="1">
                <a:solidFill>
                  <a:srgbClr val="191769"/>
                </a:solidFill>
                <a:latin typeface="HK Grotesk Bold"/>
              </a:rPr>
              <a:t>financiación</a:t>
            </a:r>
            <a:endParaRPr lang="en-US" sz="3000" dirty="0">
              <a:solidFill>
                <a:srgbClr val="191769"/>
              </a:solidFill>
              <a:latin typeface="HK Grotesk Bold"/>
            </a:endParaRP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191769"/>
              </a:solidFill>
              <a:latin typeface="HK Grotesk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00870" y="2068582"/>
            <a:ext cx="2057711" cy="2054605"/>
          </a:xfrm>
          <a:prstGeom prst="rect">
            <a:avLst/>
          </a:prstGeom>
          <a:solidFill>
            <a:srgbClr val="62A25D"/>
          </a:solidFill>
        </p:spPr>
      </p:sp>
      <p:sp>
        <p:nvSpPr>
          <p:cNvPr id="3" name="AutoShape 3"/>
          <p:cNvSpPr/>
          <p:nvPr/>
        </p:nvSpPr>
        <p:spPr>
          <a:xfrm>
            <a:off x="14158581" y="6177791"/>
            <a:ext cx="2057711" cy="2054605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4" name="AutoShape 4"/>
          <p:cNvSpPr/>
          <p:nvPr/>
        </p:nvSpPr>
        <p:spPr>
          <a:xfrm>
            <a:off x="14158581" y="4123186"/>
            <a:ext cx="4115421" cy="2054605"/>
          </a:xfrm>
          <a:prstGeom prst="rect">
            <a:avLst/>
          </a:prstGeom>
          <a:solidFill>
            <a:srgbClr val="FDCBDF"/>
          </a:solidFill>
        </p:spPr>
      </p:sp>
      <p:sp>
        <p:nvSpPr>
          <p:cNvPr id="5" name="AutoShape 5"/>
          <p:cNvSpPr/>
          <p:nvPr/>
        </p:nvSpPr>
        <p:spPr>
          <a:xfrm>
            <a:off x="12100870" y="8232395"/>
            <a:ext cx="2057711" cy="2054605"/>
          </a:xfrm>
          <a:prstGeom prst="rect">
            <a:avLst/>
          </a:prstGeom>
          <a:solidFill>
            <a:srgbClr val="29285D"/>
          </a:solidFill>
        </p:spPr>
      </p:sp>
      <p:sp>
        <p:nvSpPr>
          <p:cNvPr id="6" name="AutoShape 6"/>
          <p:cNvSpPr/>
          <p:nvPr/>
        </p:nvSpPr>
        <p:spPr>
          <a:xfrm>
            <a:off x="12100870" y="0"/>
            <a:ext cx="2057711" cy="2068582"/>
          </a:xfrm>
          <a:prstGeom prst="rect">
            <a:avLst/>
          </a:prstGeom>
          <a:solidFill>
            <a:srgbClr val="469BD8"/>
          </a:solidFill>
        </p:spPr>
      </p:sp>
      <p:sp>
        <p:nvSpPr>
          <p:cNvPr id="7" name="Freeform 7"/>
          <p:cNvSpPr/>
          <p:nvPr/>
        </p:nvSpPr>
        <p:spPr>
          <a:xfrm>
            <a:off x="1028700" y="681373"/>
            <a:ext cx="3113289" cy="913434"/>
          </a:xfrm>
          <a:custGeom>
            <a:avLst/>
            <a:gdLst/>
            <a:ahLst/>
            <a:cxnLst/>
            <a:rect l="l" t="t" r="r" b="b"/>
            <a:pathLst>
              <a:path w="3113289" h="913434">
                <a:moveTo>
                  <a:pt x="0" y="0"/>
                </a:moveTo>
                <a:lnTo>
                  <a:pt x="3113289" y="0"/>
                </a:lnTo>
                <a:lnTo>
                  <a:pt x="3113289" y="913434"/>
                </a:lnTo>
                <a:lnTo>
                  <a:pt x="0" y="9134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3683886"/>
            <a:ext cx="9728972" cy="3521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79"/>
              </a:lnSpc>
              <a:spcBef>
                <a:spcPct val="0"/>
              </a:spcBef>
            </a:pPr>
            <a:r>
              <a:rPr lang="en-US" sz="9171">
                <a:solidFill>
                  <a:srgbClr val="191769"/>
                </a:solidFill>
                <a:latin typeface="HK Grotesk Bold"/>
              </a:rPr>
              <a:t>Espacios para el diálogo y la conexión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7983" y="1730005"/>
            <a:ext cx="354536" cy="353971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3" name="Freeform 3"/>
          <p:cNvSpPr/>
          <p:nvPr/>
        </p:nvSpPr>
        <p:spPr>
          <a:xfrm>
            <a:off x="1632518" y="3054699"/>
            <a:ext cx="5202320" cy="2926305"/>
          </a:xfrm>
          <a:custGeom>
            <a:avLst/>
            <a:gdLst/>
            <a:ahLst/>
            <a:cxnLst/>
            <a:rect l="l" t="t" r="r" b="b"/>
            <a:pathLst>
              <a:path w="5202320" h="2926305">
                <a:moveTo>
                  <a:pt x="0" y="0"/>
                </a:moveTo>
                <a:lnTo>
                  <a:pt x="5202320" y="0"/>
                </a:lnTo>
                <a:lnTo>
                  <a:pt x="5202320" y="2926305"/>
                </a:lnTo>
                <a:lnTo>
                  <a:pt x="0" y="29263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73940" y="3054699"/>
            <a:ext cx="5239715" cy="2947339"/>
          </a:xfrm>
          <a:custGeom>
            <a:avLst/>
            <a:gdLst/>
            <a:ahLst/>
            <a:cxnLst/>
            <a:rect l="l" t="t" r="r" b="b"/>
            <a:pathLst>
              <a:path w="5239715" h="2947339">
                <a:moveTo>
                  <a:pt x="0" y="0"/>
                </a:moveTo>
                <a:lnTo>
                  <a:pt x="5239714" y="0"/>
                </a:lnTo>
                <a:lnTo>
                  <a:pt x="5239714" y="2947340"/>
                </a:lnTo>
                <a:lnTo>
                  <a:pt x="0" y="2947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32518" y="5981004"/>
            <a:ext cx="5239715" cy="2947339"/>
          </a:xfrm>
          <a:custGeom>
            <a:avLst/>
            <a:gdLst/>
            <a:ahLst/>
            <a:cxnLst/>
            <a:rect l="l" t="t" r="r" b="b"/>
            <a:pathLst>
              <a:path w="5239715" h="2947339">
                <a:moveTo>
                  <a:pt x="0" y="0"/>
                </a:moveTo>
                <a:lnTo>
                  <a:pt x="5239715" y="0"/>
                </a:lnTo>
                <a:lnTo>
                  <a:pt x="5239715" y="2947340"/>
                </a:lnTo>
                <a:lnTo>
                  <a:pt x="0" y="29473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773940" y="6002039"/>
            <a:ext cx="5202320" cy="2926305"/>
          </a:xfrm>
          <a:custGeom>
            <a:avLst/>
            <a:gdLst/>
            <a:ahLst/>
            <a:cxnLst/>
            <a:rect l="l" t="t" r="r" b="b"/>
            <a:pathLst>
              <a:path w="5202320" h="2926305">
                <a:moveTo>
                  <a:pt x="0" y="0"/>
                </a:moveTo>
                <a:lnTo>
                  <a:pt x="5202320" y="0"/>
                </a:lnTo>
                <a:lnTo>
                  <a:pt x="5202320" y="2926305"/>
                </a:lnTo>
                <a:lnTo>
                  <a:pt x="0" y="29263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828800" y="1684556"/>
            <a:ext cx="14212116" cy="694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321"/>
              </a:lnSpc>
              <a:spcBef>
                <a:spcPct val="0"/>
              </a:spcBef>
            </a:pPr>
            <a:r>
              <a:rPr lang="en-US" sz="5375">
                <a:solidFill>
                  <a:srgbClr val="191769"/>
                </a:solidFill>
                <a:latin typeface="HK Grotesk Bold"/>
              </a:rPr>
              <a:t>Diálogos REDR Jóvenes 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91086" y="2754615"/>
            <a:ext cx="3061289" cy="394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70"/>
              </a:lnSpc>
              <a:spcBef>
                <a:spcPct val="0"/>
              </a:spcBef>
            </a:pPr>
            <a:r>
              <a:rPr lang="en-US" sz="3000">
                <a:solidFill>
                  <a:srgbClr val="29285D"/>
                </a:solidFill>
                <a:latin typeface="HK Grotesk Bold"/>
              </a:rPr>
              <a:t>Gobernanza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7983" y="9089707"/>
            <a:ext cx="3790024" cy="394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70"/>
              </a:lnSpc>
              <a:spcBef>
                <a:spcPct val="0"/>
              </a:spcBef>
            </a:pPr>
            <a:r>
              <a:rPr lang="en-US" sz="3000">
                <a:solidFill>
                  <a:srgbClr val="29285D"/>
                </a:solidFill>
                <a:latin typeface="HK Grotesk Bold"/>
              </a:rPr>
              <a:t>Financiación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928676" y="8985494"/>
            <a:ext cx="2112240" cy="394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70"/>
              </a:lnSpc>
              <a:spcBef>
                <a:spcPct val="0"/>
              </a:spcBef>
            </a:pPr>
            <a:r>
              <a:rPr lang="en-US" sz="3000">
                <a:solidFill>
                  <a:srgbClr val="29285D"/>
                </a:solidFill>
                <a:latin typeface="HK Grotesk Bold"/>
              </a:rPr>
              <a:t>LEADER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928676" y="2660364"/>
            <a:ext cx="2112240" cy="394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70"/>
              </a:lnSpc>
              <a:spcBef>
                <a:spcPct val="0"/>
              </a:spcBef>
            </a:pPr>
            <a:r>
              <a:rPr lang="en-US" sz="3000">
                <a:solidFill>
                  <a:srgbClr val="29285D"/>
                </a:solidFill>
                <a:latin typeface="HK Grotesk Bold"/>
              </a:rPr>
              <a:t>Alianzas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7983" y="1730005"/>
            <a:ext cx="354536" cy="353971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3" name="Freeform 3"/>
          <p:cNvSpPr/>
          <p:nvPr/>
        </p:nvSpPr>
        <p:spPr>
          <a:xfrm>
            <a:off x="1828800" y="6529571"/>
            <a:ext cx="4346219" cy="2944774"/>
          </a:xfrm>
          <a:custGeom>
            <a:avLst/>
            <a:gdLst/>
            <a:ahLst/>
            <a:cxnLst/>
            <a:rect l="l" t="t" r="r" b="b"/>
            <a:pathLst>
              <a:path w="4346219" h="2944774">
                <a:moveTo>
                  <a:pt x="0" y="0"/>
                </a:moveTo>
                <a:lnTo>
                  <a:pt x="4346219" y="0"/>
                </a:lnTo>
                <a:lnTo>
                  <a:pt x="4346219" y="2944774"/>
                </a:lnTo>
                <a:lnTo>
                  <a:pt x="0" y="2944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15226" y="8001958"/>
            <a:ext cx="373368" cy="533383"/>
          </a:xfrm>
          <a:custGeom>
            <a:avLst/>
            <a:gdLst/>
            <a:ahLst/>
            <a:cxnLst/>
            <a:rect l="l" t="t" r="r" b="b"/>
            <a:pathLst>
              <a:path w="373368" h="533383">
                <a:moveTo>
                  <a:pt x="0" y="0"/>
                </a:moveTo>
                <a:lnTo>
                  <a:pt x="373368" y="0"/>
                </a:lnTo>
                <a:lnTo>
                  <a:pt x="373368" y="533383"/>
                </a:lnTo>
                <a:lnTo>
                  <a:pt x="0" y="5333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411067" y="956869"/>
            <a:ext cx="6840855" cy="8229600"/>
            <a:chOff x="0" y="0"/>
            <a:chExt cx="9121140" cy="1097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121140" cy="10972800"/>
            </a:xfrm>
            <a:custGeom>
              <a:avLst/>
              <a:gdLst/>
              <a:ahLst/>
              <a:cxnLst/>
              <a:rect l="l" t="t" r="r" b="b"/>
              <a:pathLst>
                <a:path w="9121140" h="10972800">
                  <a:moveTo>
                    <a:pt x="0" y="0"/>
                  </a:moveTo>
                  <a:lnTo>
                    <a:pt x="9121140" y="0"/>
                  </a:lnTo>
                  <a:lnTo>
                    <a:pt x="9121140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353975" y="1988820"/>
              <a:ext cx="8413190" cy="6995160"/>
              <a:chOff x="0" y="0"/>
              <a:chExt cx="6299200" cy="523748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299200" cy="5237480"/>
              </a:xfrm>
              <a:custGeom>
                <a:avLst/>
                <a:gdLst/>
                <a:ahLst/>
                <a:cxnLst/>
                <a:rect l="l" t="t" r="r" b="b"/>
                <a:pathLst>
                  <a:path w="6299200" h="5237480">
                    <a:moveTo>
                      <a:pt x="6299200" y="5237480"/>
                    </a:moveTo>
                    <a:lnTo>
                      <a:pt x="0" y="5237480"/>
                    </a:lnTo>
                    <a:lnTo>
                      <a:pt x="0" y="0"/>
                    </a:lnTo>
                    <a:lnTo>
                      <a:pt x="6299200" y="0"/>
                    </a:lnTo>
                    <a:lnTo>
                      <a:pt x="6299200" y="523748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12358" r="-12358"/>
                </a:stretch>
              </a:blip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6299200" cy="5237480"/>
              </a:xfrm>
              <a:custGeom>
                <a:avLst/>
                <a:gdLst/>
                <a:ahLst/>
                <a:cxnLst/>
                <a:rect l="l" t="t" r="r" b="b"/>
                <a:pathLst>
                  <a:path w="6299200" h="5237480">
                    <a:moveTo>
                      <a:pt x="6299200" y="5237480"/>
                    </a:moveTo>
                    <a:lnTo>
                      <a:pt x="0" y="5237480"/>
                    </a:lnTo>
                    <a:lnTo>
                      <a:pt x="0" y="0"/>
                    </a:lnTo>
                    <a:lnTo>
                      <a:pt x="6299200" y="0"/>
                    </a:lnTo>
                    <a:lnTo>
                      <a:pt x="6299200" y="523748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-12" r="-12"/>
                </a:stretch>
              </a:blipFill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1828800" y="1684556"/>
            <a:ext cx="8382242" cy="2662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1"/>
              </a:lnSpc>
            </a:pPr>
            <a:r>
              <a:rPr lang="en-US" sz="5375">
                <a:solidFill>
                  <a:srgbClr val="191769"/>
                </a:solidFill>
                <a:latin typeface="HK Grotesk Bold"/>
              </a:rPr>
              <a:t>“Rural Youth Art Summit”: encuentro de artesanía y diseño en el medio rural</a:t>
            </a:r>
          </a:p>
          <a:p>
            <a:pPr marL="0" lvl="0" indent="0">
              <a:lnSpc>
                <a:spcPts val="5321"/>
              </a:lnSpc>
              <a:spcBef>
                <a:spcPct val="0"/>
              </a:spcBef>
            </a:pPr>
            <a:endParaRPr lang="en-US" sz="5375">
              <a:solidFill>
                <a:srgbClr val="191769"/>
              </a:solidFill>
              <a:latin typeface="HK Grotesk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77367" y="277086"/>
            <a:ext cx="2864786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74"/>
              </a:lnSpc>
              <a:spcBef>
                <a:spcPct val="0"/>
              </a:spcBef>
            </a:pPr>
            <a:r>
              <a:rPr lang="en-US" sz="2499">
                <a:solidFill>
                  <a:srgbClr val="191769"/>
                </a:solidFill>
                <a:latin typeface="HK Grotesk Bold"/>
              </a:rPr>
              <a:t>Networking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09760" y="4531601"/>
            <a:ext cx="8745062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0"/>
              </a:lnSpc>
            </a:pPr>
            <a:r>
              <a:rPr lang="en-US" sz="3000">
                <a:solidFill>
                  <a:srgbClr val="29285D"/>
                </a:solidFill>
                <a:latin typeface="Anton"/>
              </a:rPr>
              <a:t>+ 100 personas (85 jóvenes)</a:t>
            </a:r>
          </a:p>
          <a:p>
            <a:pPr>
              <a:lnSpc>
                <a:spcPts val="2970"/>
              </a:lnSpc>
            </a:pPr>
            <a:endParaRPr lang="en-US" sz="3000">
              <a:solidFill>
                <a:srgbClr val="29285D"/>
              </a:solidFill>
              <a:latin typeface="Anton"/>
            </a:endParaRPr>
          </a:p>
          <a:p>
            <a:pPr marL="0" lvl="0" indent="0">
              <a:lnSpc>
                <a:spcPts val="2970"/>
              </a:lnSpc>
              <a:spcBef>
                <a:spcPct val="0"/>
              </a:spcBef>
            </a:pPr>
            <a:r>
              <a:rPr lang="en-US" sz="3000">
                <a:solidFill>
                  <a:srgbClr val="29285D"/>
                </a:solidFill>
                <a:latin typeface="Anton"/>
              </a:rPr>
              <a:t>Mollina, Málaga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78675" y="1447467"/>
            <a:ext cx="9330650" cy="7392066"/>
            <a:chOff x="0" y="0"/>
            <a:chExt cx="6705600" cy="5312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05600" cy="5312410"/>
            </a:xfrm>
            <a:custGeom>
              <a:avLst/>
              <a:gdLst/>
              <a:ahLst/>
              <a:cxnLst/>
              <a:rect l="l" t="t" r="r" b="b"/>
              <a:pathLst>
                <a:path w="6705600" h="5312410">
                  <a:moveTo>
                    <a:pt x="4471670" y="405130"/>
                  </a:moveTo>
                  <a:lnTo>
                    <a:pt x="4471670" y="0"/>
                  </a:lnTo>
                  <a:lnTo>
                    <a:pt x="2235200" y="405130"/>
                  </a:lnTo>
                  <a:lnTo>
                    <a:pt x="2235200" y="0"/>
                  </a:lnTo>
                  <a:lnTo>
                    <a:pt x="0" y="405130"/>
                  </a:lnTo>
                  <a:lnTo>
                    <a:pt x="0" y="5312410"/>
                  </a:lnTo>
                  <a:lnTo>
                    <a:pt x="2235200" y="4907280"/>
                  </a:lnTo>
                  <a:lnTo>
                    <a:pt x="2235200" y="5312410"/>
                  </a:lnTo>
                  <a:lnTo>
                    <a:pt x="4470400" y="4907280"/>
                  </a:lnTo>
                  <a:lnTo>
                    <a:pt x="4470400" y="5312410"/>
                  </a:lnTo>
                  <a:lnTo>
                    <a:pt x="6705600" y="4907280"/>
                  </a:lnTo>
                  <a:lnTo>
                    <a:pt x="6705600" y="0"/>
                  </a:lnTo>
                  <a:lnTo>
                    <a:pt x="4471670" y="405130"/>
                  </a:lnTo>
                  <a:close/>
                </a:path>
              </a:pathLst>
            </a:custGeom>
            <a:blipFill>
              <a:blip r:embed="rId2"/>
              <a:stretch>
                <a:fillRect l="-20232" r="-2023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028700" y="681373"/>
            <a:ext cx="3113289" cy="913434"/>
          </a:xfrm>
          <a:custGeom>
            <a:avLst/>
            <a:gdLst/>
            <a:ahLst/>
            <a:cxnLst/>
            <a:rect l="l" t="t" r="r" b="b"/>
            <a:pathLst>
              <a:path w="3113289" h="913434">
                <a:moveTo>
                  <a:pt x="0" y="0"/>
                </a:moveTo>
                <a:lnTo>
                  <a:pt x="3113289" y="0"/>
                </a:lnTo>
                <a:lnTo>
                  <a:pt x="3113289" y="913434"/>
                </a:lnTo>
                <a:lnTo>
                  <a:pt x="0" y="9134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7983" y="1730005"/>
            <a:ext cx="354536" cy="353971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3" name="Freeform 3"/>
          <p:cNvSpPr/>
          <p:nvPr/>
        </p:nvSpPr>
        <p:spPr>
          <a:xfrm>
            <a:off x="1277983" y="3862976"/>
            <a:ext cx="3071401" cy="4601262"/>
          </a:xfrm>
          <a:custGeom>
            <a:avLst/>
            <a:gdLst/>
            <a:ahLst/>
            <a:cxnLst/>
            <a:rect l="l" t="t" r="r" b="b"/>
            <a:pathLst>
              <a:path w="3071401" h="4601262">
                <a:moveTo>
                  <a:pt x="0" y="0"/>
                </a:moveTo>
                <a:lnTo>
                  <a:pt x="3071400" y="0"/>
                </a:lnTo>
                <a:lnTo>
                  <a:pt x="3071400" y="4601262"/>
                </a:lnTo>
                <a:lnTo>
                  <a:pt x="0" y="4601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467252" y="3862976"/>
            <a:ext cx="3091127" cy="4636690"/>
          </a:xfrm>
          <a:custGeom>
            <a:avLst/>
            <a:gdLst/>
            <a:ahLst/>
            <a:cxnLst/>
            <a:rect l="l" t="t" r="r" b="b"/>
            <a:pathLst>
              <a:path w="3091127" h="4636690">
                <a:moveTo>
                  <a:pt x="0" y="0"/>
                </a:moveTo>
                <a:lnTo>
                  <a:pt x="3091127" y="0"/>
                </a:lnTo>
                <a:lnTo>
                  <a:pt x="3091127" y="4636690"/>
                </a:lnTo>
                <a:lnTo>
                  <a:pt x="0" y="4636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720304" y="3827547"/>
            <a:ext cx="3081467" cy="4616429"/>
          </a:xfrm>
          <a:custGeom>
            <a:avLst/>
            <a:gdLst/>
            <a:ahLst/>
            <a:cxnLst/>
            <a:rect l="l" t="t" r="r" b="b"/>
            <a:pathLst>
              <a:path w="3081467" h="4616429">
                <a:moveTo>
                  <a:pt x="0" y="0"/>
                </a:moveTo>
                <a:lnTo>
                  <a:pt x="3081467" y="0"/>
                </a:lnTo>
                <a:lnTo>
                  <a:pt x="3081467" y="4616430"/>
                </a:lnTo>
                <a:lnTo>
                  <a:pt x="0" y="46164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59255" y="3827547"/>
            <a:ext cx="3081555" cy="4616429"/>
          </a:xfrm>
          <a:custGeom>
            <a:avLst/>
            <a:gdLst/>
            <a:ahLst/>
            <a:cxnLst/>
            <a:rect l="l" t="t" r="r" b="b"/>
            <a:pathLst>
              <a:path w="3081555" h="4616429">
                <a:moveTo>
                  <a:pt x="0" y="0"/>
                </a:moveTo>
                <a:lnTo>
                  <a:pt x="3081555" y="0"/>
                </a:lnTo>
                <a:lnTo>
                  <a:pt x="3081555" y="4616430"/>
                </a:lnTo>
                <a:lnTo>
                  <a:pt x="0" y="46164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2691" y="3819932"/>
            <a:ext cx="3086609" cy="4624045"/>
          </a:xfrm>
          <a:custGeom>
            <a:avLst/>
            <a:gdLst/>
            <a:ahLst/>
            <a:cxnLst/>
            <a:rect l="l" t="t" r="r" b="b"/>
            <a:pathLst>
              <a:path w="3086609" h="4624045">
                <a:moveTo>
                  <a:pt x="0" y="0"/>
                </a:moveTo>
                <a:lnTo>
                  <a:pt x="3086609" y="0"/>
                </a:lnTo>
                <a:lnTo>
                  <a:pt x="3086609" y="4624045"/>
                </a:lnTo>
                <a:lnTo>
                  <a:pt x="0" y="46240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77367" y="277086"/>
            <a:ext cx="2864786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74"/>
              </a:lnSpc>
              <a:spcBef>
                <a:spcPct val="0"/>
              </a:spcBef>
            </a:pPr>
            <a:r>
              <a:rPr lang="en-US" sz="2499">
                <a:solidFill>
                  <a:srgbClr val="191769"/>
                </a:solidFill>
                <a:latin typeface="HK Grotesk Bold"/>
              </a:rPr>
              <a:t>Networking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28800" y="1684556"/>
            <a:ext cx="14449379" cy="20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1"/>
              </a:lnSpc>
            </a:pPr>
            <a:r>
              <a:rPr lang="en-US" sz="5375">
                <a:solidFill>
                  <a:srgbClr val="191769"/>
                </a:solidFill>
                <a:latin typeface="HK Grotesk Bold"/>
              </a:rPr>
              <a:t>“Rural Youth Art Summit”: encuentro de artesanía y diseño en el medio rural</a:t>
            </a:r>
          </a:p>
          <a:p>
            <a:pPr marL="0" lvl="0" indent="0">
              <a:lnSpc>
                <a:spcPts val="5321"/>
              </a:lnSpc>
              <a:spcBef>
                <a:spcPct val="0"/>
              </a:spcBef>
            </a:pPr>
            <a:endParaRPr lang="en-US" sz="5375">
              <a:solidFill>
                <a:srgbClr val="191769"/>
              </a:solidFill>
              <a:latin typeface="HK Grotesk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7983" y="1730005"/>
            <a:ext cx="354536" cy="353971"/>
          </a:xfrm>
          <a:prstGeom prst="rect">
            <a:avLst/>
          </a:prstGeom>
          <a:solidFill>
            <a:srgbClr val="FFC924"/>
          </a:solidFill>
        </p:spPr>
      </p:sp>
      <p:grpSp>
        <p:nvGrpSpPr>
          <p:cNvPr id="3" name="Group 3"/>
          <p:cNvGrpSpPr/>
          <p:nvPr/>
        </p:nvGrpSpPr>
        <p:grpSpPr>
          <a:xfrm>
            <a:off x="7146458" y="6589898"/>
            <a:ext cx="9526679" cy="3329347"/>
            <a:chOff x="0" y="0"/>
            <a:chExt cx="12702239" cy="4439129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3251760" y="0"/>
              <a:ext cx="3023160" cy="4439129"/>
              <a:chOff x="0" y="0"/>
              <a:chExt cx="4116070" cy="604393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1750" y="39370"/>
                <a:ext cx="4044950" cy="5985510"/>
              </a:xfrm>
              <a:custGeom>
                <a:avLst/>
                <a:gdLst/>
                <a:ahLst/>
                <a:cxnLst/>
                <a:rect l="l" t="t" r="r" b="b"/>
                <a:pathLst>
                  <a:path w="4044950" h="5985510">
                    <a:moveTo>
                      <a:pt x="4044950" y="5985510"/>
                    </a:moveTo>
                    <a:lnTo>
                      <a:pt x="0" y="5985510"/>
                    </a:lnTo>
                    <a:lnTo>
                      <a:pt x="0" y="0"/>
                    </a:lnTo>
                    <a:lnTo>
                      <a:pt x="4044950" y="0"/>
                    </a:lnTo>
                    <a:lnTo>
                      <a:pt x="4044950" y="598551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5389" r="-5389"/>
                </a:stretch>
              </a:blip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4116070" cy="6043930"/>
              </a:xfrm>
              <a:custGeom>
                <a:avLst/>
                <a:gdLst/>
                <a:ahLst/>
                <a:cxnLst/>
                <a:rect l="l" t="t" r="r" b="b"/>
                <a:pathLst>
                  <a:path w="4116070" h="6043930">
                    <a:moveTo>
                      <a:pt x="4116070" y="6043930"/>
                    </a:moveTo>
                    <a:lnTo>
                      <a:pt x="0" y="6043930"/>
                    </a:lnTo>
                    <a:lnTo>
                      <a:pt x="0" y="0"/>
                    </a:lnTo>
                    <a:lnTo>
                      <a:pt x="4116070" y="0"/>
                    </a:lnTo>
                    <a:lnTo>
                      <a:pt x="4116070" y="6043930"/>
                    </a:lnTo>
                    <a:close/>
                  </a:path>
                </a:pathLst>
              </a:custGeom>
              <a:blipFill>
                <a:blip r:embed="rId3"/>
                <a:stretch>
                  <a:fillRect t="-106" b="-106"/>
                </a:stretch>
              </a:blipFill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0"/>
              <a:ext cx="3023160" cy="4439129"/>
              <a:chOff x="0" y="0"/>
              <a:chExt cx="4116070" cy="604393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1750" y="39370"/>
                <a:ext cx="4044950" cy="5985510"/>
              </a:xfrm>
              <a:custGeom>
                <a:avLst/>
                <a:gdLst/>
                <a:ahLst/>
                <a:cxnLst/>
                <a:rect l="l" t="t" r="r" b="b"/>
                <a:pathLst>
                  <a:path w="4044950" h="5985510">
                    <a:moveTo>
                      <a:pt x="4044950" y="5985510"/>
                    </a:moveTo>
                    <a:lnTo>
                      <a:pt x="0" y="5985510"/>
                    </a:lnTo>
                    <a:lnTo>
                      <a:pt x="0" y="0"/>
                    </a:lnTo>
                    <a:lnTo>
                      <a:pt x="4044950" y="0"/>
                    </a:lnTo>
                    <a:lnTo>
                      <a:pt x="4044950" y="598551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5361" r="-5361"/>
                </a:stretch>
              </a:blip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4116070" cy="6043930"/>
              </a:xfrm>
              <a:custGeom>
                <a:avLst/>
                <a:gdLst/>
                <a:ahLst/>
                <a:cxnLst/>
                <a:rect l="l" t="t" r="r" b="b"/>
                <a:pathLst>
                  <a:path w="4116070" h="6043930">
                    <a:moveTo>
                      <a:pt x="4116070" y="6043930"/>
                    </a:moveTo>
                    <a:lnTo>
                      <a:pt x="0" y="6043930"/>
                    </a:lnTo>
                    <a:lnTo>
                      <a:pt x="0" y="0"/>
                    </a:lnTo>
                    <a:lnTo>
                      <a:pt x="4116070" y="0"/>
                    </a:lnTo>
                    <a:lnTo>
                      <a:pt x="4116070" y="6043930"/>
                    </a:lnTo>
                    <a:close/>
                  </a:path>
                </a:pathLst>
              </a:custGeom>
              <a:blipFill>
                <a:blip r:embed="rId3"/>
                <a:stretch>
                  <a:fillRect t="-106" b="-106"/>
                </a:stretch>
              </a:blip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6427320" y="0"/>
              <a:ext cx="3023160" cy="4439129"/>
              <a:chOff x="0" y="0"/>
              <a:chExt cx="4116070" cy="60439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31750" y="39370"/>
                <a:ext cx="4044950" cy="5985510"/>
              </a:xfrm>
              <a:custGeom>
                <a:avLst/>
                <a:gdLst/>
                <a:ahLst/>
                <a:cxnLst/>
                <a:rect l="l" t="t" r="r" b="b"/>
                <a:pathLst>
                  <a:path w="4044950" h="5985510">
                    <a:moveTo>
                      <a:pt x="4044950" y="5985510"/>
                    </a:moveTo>
                    <a:lnTo>
                      <a:pt x="0" y="5985510"/>
                    </a:lnTo>
                    <a:lnTo>
                      <a:pt x="0" y="0"/>
                    </a:lnTo>
                    <a:lnTo>
                      <a:pt x="4044950" y="0"/>
                    </a:lnTo>
                    <a:lnTo>
                      <a:pt x="4044950" y="598551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755" b="-755"/>
                </a:stretch>
              </a:blip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4116070" cy="6043930"/>
              </a:xfrm>
              <a:custGeom>
                <a:avLst/>
                <a:gdLst/>
                <a:ahLst/>
                <a:cxnLst/>
                <a:rect l="l" t="t" r="r" b="b"/>
                <a:pathLst>
                  <a:path w="4116070" h="6043930">
                    <a:moveTo>
                      <a:pt x="4116070" y="6043930"/>
                    </a:moveTo>
                    <a:lnTo>
                      <a:pt x="0" y="6043930"/>
                    </a:lnTo>
                    <a:lnTo>
                      <a:pt x="0" y="0"/>
                    </a:lnTo>
                    <a:lnTo>
                      <a:pt x="4116070" y="0"/>
                    </a:lnTo>
                    <a:lnTo>
                      <a:pt x="4116070" y="6043930"/>
                    </a:lnTo>
                    <a:close/>
                  </a:path>
                </a:pathLst>
              </a:custGeom>
              <a:blipFill>
                <a:blip r:embed="rId3"/>
                <a:stretch>
                  <a:fillRect t="-106" b="-106"/>
                </a:stretch>
              </a:blip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9679079" y="0"/>
              <a:ext cx="3023160" cy="4439129"/>
              <a:chOff x="0" y="0"/>
              <a:chExt cx="4116070" cy="604393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31750" y="39370"/>
                <a:ext cx="4044950" cy="5985510"/>
              </a:xfrm>
              <a:custGeom>
                <a:avLst/>
                <a:gdLst/>
                <a:ahLst/>
                <a:cxnLst/>
                <a:rect l="l" t="t" r="r" b="b"/>
                <a:pathLst>
                  <a:path w="4044950" h="5985510">
                    <a:moveTo>
                      <a:pt x="4044950" y="5985510"/>
                    </a:moveTo>
                    <a:lnTo>
                      <a:pt x="0" y="5985510"/>
                    </a:lnTo>
                    <a:lnTo>
                      <a:pt x="0" y="0"/>
                    </a:lnTo>
                    <a:lnTo>
                      <a:pt x="4044950" y="0"/>
                    </a:lnTo>
                    <a:lnTo>
                      <a:pt x="4044950" y="598551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5418" r="-5418"/>
                </a:stretch>
              </a:blip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4116070" cy="6043930"/>
              </a:xfrm>
              <a:custGeom>
                <a:avLst/>
                <a:gdLst/>
                <a:ahLst/>
                <a:cxnLst/>
                <a:rect l="l" t="t" r="r" b="b"/>
                <a:pathLst>
                  <a:path w="4116070" h="6043930">
                    <a:moveTo>
                      <a:pt x="4116070" y="6043930"/>
                    </a:moveTo>
                    <a:lnTo>
                      <a:pt x="0" y="6043930"/>
                    </a:lnTo>
                    <a:lnTo>
                      <a:pt x="0" y="0"/>
                    </a:lnTo>
                    <a:lnTo>
                      <a:pt x="4116070" y="0"/>
                    </a:lnTo>
                    <a:lnTo>
                      <a:pt x="4116070" y="6043930"/>
                    </a:lnTo>
                    <a:close/>
                  </a:path>
                </a:pathLst>
              </a:custGeom>
              <a:blipFill>
                <a:blip r:embed="rId3"/>
                <a:stretch>
                  <a:fillRect t="-106" b="-106"/>
                </a:stretch>
              </a:blipFill>
            </p:spPr>
          </p:sp>
        </p:grpSp>
      </p:grpSp>
      <p:grpSp>
        <p:nvGrpSpPr>
          <p:cNvPr id="16" name="Group 16"/>
          <p:cNvGrpSpPr/>
          <p:nvPr/>
        </p:nvGrpSpPr>
        <p:grpSpPr>
          <a:xfrm>
            <a:off x="1632518" y="3260551"/>
            <a:ext cx="9558252" cy="3329347"/>
            <a:chOff x="0" y="0"/>
            <a:chExt cx="12744337" cy="4439129"/>
          </a:xfrm>
        </p:grpSpPr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3217937" y="0"/>
              <a:ext cx="3023160" cy="4439129"/>
              <a:chOff x="0" y="0"/>
              <a:chExt cx="4116070" cy="604393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31750" y="39370"/>
                <a:ext cx="4044950" cy="5985510"/>
              </a:xfrm>
              <a:custGeom>
                <a:avLst/>
                <a:gdLst/>
                <a:ahLst/>
                <a:cxnLst/>
                <a:rect l="l" t="t" r="r" b="b"/>
                <a:pathLst>
                  <a:path w="4044950" h="5985510">
                    <a:moveTo>
                      <a:pt x="4044950" y="5985510"/>
                    </a:moveTo>
                    <a:lnTo>
                      <a:pt x="0" y="5985510"/>
                    </a:lnTo>
                    <a:lnTo>
                      <a:pt x="0" y="0"/>
                    </a:lnTo>
                    <a:lnTo>
                      <a:pt x="4044950" y="0"/>
                    </a:lnTo>
                    <a:lnTo>
                      <a:pt x="4044950" y="5985510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539" b="-539"/>
                </a:stretch>
              </a:blip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0" y="0"/>
                <a:ext cx="4116070" cy="6043930"/>
              </a:xfrm>
              <a:custGeom>
                <a:avLst/>
                <a:gdLst/>
                <a:ahLst/>
                <a:cxnLst/>
                <a:rect l="l" t="t" r="r" b="b"/>
                <a:pathLst>
                  <a:path w="4116070" h="6043930">
                    <a:moveTo>
                      <a:pt x="4116070" y="6043930"/>
                    </a:moveTo>
                    <a:lnTo>
                      <a:pt x="0" y="6043930"/>
                    </a:lnTo>
                    <a:lnTo>
                      <a:pt x="0" y="0"/>
                    </a:lnTo>
                    <a:lnTo>
                      <a:pt x="4116070" y="0"/>
                    </a:lnTo>
                    <a:lnTo>
                      <a:pt x="4116070" y="6043930"/>
                    </a:lnTo>
                    <a:close/>
                  </a:path>
                </a:pathLst>
              </a:custGeom>
              <a:blipFill>
                <a:blip r:embed="rId3"/>
                <a:stretch>
                  <a:fillRect t="-106" b="-106"/>
                </a:stretch>
              </a:blipFill>
            </p:spPr>
          </p:sp>
        </p:grp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9721177" y="0"/>
              <a:ext cx="3023160" cy="4439129"/>
              <a:chOff x="0" y="0"/>
              <a:chExt cx="4116070" cy="604393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31750" y="39370"/>
                <a:ext cx="4044950" cy="5985510"/>
              </a:xfrm>
              <a:custGeom>
                <a:avLst/>
                <a:gdLst/>
                <a:ahLst/>
                <a:cxnLst/>
                <a:rect l="l" t="t" r="r" b="b"/>
                <a:pathLst>
                  <a:path w="4044950" h="5985510">
                    <a:moveTo>
                      <a:pt x="4044950" y="5985510"/>
                    </a:moveTo>
                    <a:lnTo>
                      <a:pt x="0" y="5985510"/>
                    </a:lnTo>
                    <a:lnTo>
                      <a:pt x="0" y="0"/>
                    </a:lnTo>
                    <a:lnTo>
                      <a:pt x="4044950" y="0"/>
                    </a:lnTo>
                    <a:lnTo>
                      <a:pt x="4044950" y="598551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-5490" r="-5490"/>
                </a:stretch>
              </a:blip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0" y="0"/>
                <a:ext cx="4116070" cy="6043930"/>
              </a:xfrm>
              <a:custGeom>
                <a:avLst/>
                <a:gdLst/>
                <a:ahLst/>
                <a:cxnLst/>
                <a:rect l="l" t="t" r="r" b="b"/>
                <a:pathLst>
                  <a:path w="4116070" h="6043930">
                    <a:moveTo>
                      <a:pt x="4116070" y="6043930"/>
                    </a:moveTo>
                    <a:lnTo>
                      <a:pt x="0" y="6043930"/>
                    </a:lnTo>
                    <a:lnTo>
                      <a:pt x="0" y="0"/>
                    </a:lnTo>
                    <a:lnTo>
                      <a:pt x="4116070" y="0"/>
                    </a:lnTo>
                    <a:lnTo>
                      <a:pt x="4116070" y="6043930"/>
                    </a:lnTo>
                    <a:close/>
                  </a:path>
                </a:pathLst>
              </a:custGeom>
              <a:blipFill>
                <a:blip r:embed="rId3"/>
                <a:stretch>
                  <a:fillRect t="-106" b="-106"/>
                </a:stretch>
              </a:blip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6469417" y="0"/>
              <a:ext cx="3023160" cy="4439129"/>
              <a:chOff x="0" y="0"/>
              <a:chExt cx="4116070" cy="604393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31750" y="39370"/>
                <a:ext cx="4044950" cy="5985510"/>
              </a:xfrm>
              <a:custGeom>
                <a:avLst/>
                <a:gdLst/>
                <a:ahLst/>
                <a:cxnLst/>
                <a:rect l="l" t="t" r="r" b="b"/>
                <a:pathLst>
                  <a:path w="4044950" h="5985510">
                    <a:moveTo>
                      <a:pt x="4044950" y="5985510"/>
                    </a:moveTo>
                    <a:lnTo>
                      <a:pt x="0" y="5985510"/>
                    </a:lnTo>
                    <a:lnTo>
                      <a:pt x="0" y="0"/>
                    </a:lnTo>
                    <a:lnTo>
                      <a:pt x="4044950" y="0"/>
                    </a:lnTo>
                    <a:lnTo>
                      <a:pt x="4044950" y="5985510"/>
                    </a:lnTo>
                    <a:close/>
                  </a:path>
                </a:pathLst>
              </a:custGeom>
              <a:blipFill>
                <a:blip r:embed="rId9"/>
                <a:stretch>
                  <a:fillRect l="-5613" r="-5613"/>
                </a:stretch>
              </a:blip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0" y="0"/>
                <a:ext cx="4116070" cy="6043930"/>
              </a:xfrm>
              <a:custGeom>
                <a:avLst/>
                <a:gdLst/>
                <a:ahLst/>
                <a:cxnLst/>
                <a:rect l="l" t="t" r="r" b="b"/>
                <a:pathLst>
                  <a:path w="4116070" h="6043930">
                    <a:moveTo>
                      <a:pt x="4116070" y="6043930"/>
                    </a:moveTo>
                    <a:lnTo>
                      <a:pt x="0" y="6043930"/>
                    </a:lnTo>
                    <a:lnTo>
                      <a:pt x="0" y="0"/>
                    </a:lnTo>
                    <a:lnTo>
                      <a:pt x="4116070" y="0"/>
                    </a:lnTo>
                    <a:lnTo>
                      <a:pt x="4116070" y="6043930"/>
                    </a:lnTo>
                    <a:close/>
                  </a:path>
                </a:pathLst>
              </a:custGeom>
              <a:blipFill>
                <a:blip r:embed="rId3"/>
                <a:stretch>
                  <a:fillRect t="-106" b="-106"/>
                </a:stretch>
              </a:blipFill>
            </p:spPr>
          </p:sp>
        </p:grpSp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0" y="0"/>
              <a:ext cx="3023160" cy="4439129"/>
              <a:chOff x="0" y="0"/>
              <a:chExt cx="4116070" cy="604393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31750" y="39370"/>
                <a:ext cx="4044950" cy="5985510"/>
              </a:xfrm>
              <a:custGeom>
                <a:avLst/>
                <a:gdLst/>
                <a:ahLst/>
                <a:cxnLst/>
                <a:rect l="l" t="t" r="r" b="b"/>
                <a:pathLst>
                  <a:path w="4044950" h="5985510">
                    <a:moveTo>
                      <a:pt x="4044950" y="5985510"/>
                    </a:moveTo>
                    <a:lnTo>
                      <a:pt x="0" y="5985510"/>
                    </a:lnTo>
                    <a:lnTo>
                      <a:pt x="0" y="0"/>
                    </a:lnTo>
                    <a:lnTo>
                      <a:pt x="4044950" y="0"/>
                    </a:lnTo>
                    <a:lnTo>
                      <a:pt x="4044950" y="5985510"/>
                    </a:lnTo>
                    <a:close/>
                  </a:path>
                </a:pathLst>
              </a:custGeom>
              <a:blipFill>
                <a:blip r:embed="rId10"/>
                <a:stretch>
                  <a:fillRect l="-5545" r="-5545"/>
                </a:stretch>
              </a:blip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0" y="0"/>
                <a:ext cx="4116070" cy="6043930"/>
              </a:xfrm>
              <a:custGeom>
                <a:avLst/>
                <a:gdLst/>
                <a:ahLst/>
                <a:cxnLst/>
                <a:rect l="l" t="t" r="r" b="b"/>
                <a:pathLst>
                  <a:path w="4116070" h="6043930">
                    <a:moveTo>
                      <a:pt x="4116070" y="6043930"/>
                    </a:moveTo>
                    <a:lnTo>
                      <a:pt x="0" y="6043930"/>
                    </a:lnTo>
                    <a:lnTo>
                      <a:pt x="0" y="0"/>
                    </a:lnTo>
                    <a:lnTo>
                      <a:pt x="4116070" y="0"/>
                    </a:lnTo>
                    <a:lnTo>
                      <a:pt x="4116070" y="6043930"/>
                    </a:lnTo>
                    <a:close/>
                  </a:path>
                </a:pathLst>
              </a:custGeom>
              <a:blipFill>
                <a:blip r:embed="rId3"/>
                <a:stretch>
                  <a:fillRect t="-106" b="-106"/>
                </a:stretch>
              </a:blipFill>
            </p:spPr>
          </p:sp>
        </p:grpSp>
      </p:grpSp>
      <p:sp>
        <p:nvSpPr>
          <p:cNvPr id="29" name="TextBox 29"/>
          <p:cNvSpPr txBox="1"/>
          <p:nvPr/>
        </p:nvSpPr>
        <p:spPr>
          <a:xfrm>
            <a:off x="1828800" y="1684556"/>
            <a:ext cx="14601904" cy="20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1"/>
              </a:lnSpc>
            </a:pPr>
            <a:r>
              <a:rPr lang="en-US" sz="5375">
                <a:solidFill>
                  <a:srgbClr val="191769"/>
                </a:solidFill>
                <a:latin typeface="HK Grotesk Bold"/>
              </a:rPr>
              <a:t>“Rural Youth Art Summit”: encuentro de artesanía y diseño en el medio rural</a:t>
            </a:r>
          </a:p>
          <a:p>
            <a:pPr marL="0" lvl="0" indent="0">
              <a:lnSpc>
                <a:spcPts val="5321"/>
              </a:lnSpc>
              <a:spcBef>
                <a:spcPct val="0"/>
              </a:spcBef>
            </a:pPr>
            <a:endParaRPr lang="en-US" sz="5375">
              <a:solidFill>
                <a:srgbClr val="191769"/>
              </a:solidFill>
              <a:latin typeface="HK Grotesk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77367" y="277086"/>
            <a:ext cx="2864786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74"/>
              </a:lnSpc>
              <a:spcBef>
                <a:spcPct val="0"/>
              </a:spcBef>
            </a:pPr>
            <a:r>
              <a:rPr lang="en-US" sz="2499">
                <a:solidFill>
                  <a:srgbClr val="191769"/>
                </a:solidFill>
                <a:latin typeface="HK Grotesk Bold"/>
              </a:rPr>
              <a:t>Networking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7983" y="1730005"/>
            <a:ext cx="354536" cy="353971"/>
          </a:xfrm>
          <a:prstGeom prst="rect">
            <a:avLst/>
          </a:prstGeom>
          <a:solidFill>
            <a:srgbClr val="FFC924"/>
          </a:solidFill>
        </p:spPr>
      </p:sp>
      <p:grpSp>
        <p:nvGrpSpPr>
          <p:cNvPr id="3" name="Group 3"/>
          <p:cNvGrpSpPr/>
          <p:nvPr/>
        </p:nvGrpSpPr>
        <p:grpSpPr>
          <a:xfrm>
            <a:off x="2009760" y="3201152"/>
            <a:ext cx="13965909" cy="6788983"/>
            <a:chOff x="0" y="0"/>
            <a:chExt cx="18621212" cy="9051977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0" y="0"/>
              <a:ext cx="5265395" cy="4227539"/>
              <a:chOff x="0" y="0"/>
              <a:chExt cx="7467600" cy="599567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467600" cy="4513580"/>
              </a:xfrm>
              <a:custGeom>
                <a:avLst/>
                <a:gdLst/>
                <a:ahLst/>
                <a:cxnLst/>
                <a:rect l="l" t="t" r="r" b="b"/>
                <a:pathLst>
                  <a:path w="7467600" h="4513580">
                    <a:moveTo>
                      <a:pt x="7127240" y="0"/>
                    </a:moveTo>
                    <a:lnTo>
                      <a:pt x="340360" y="0"/>
                    </a:lnTo>
                    <a:cubicBezTo>
                      <a:pt x="152400" y="0"/>
                      <a:pt x="0" y="152400"/>
                      <a:pt x="0" y="340360"/>
                    </a:cubicBezTo>
                    <a:lnTo>
                      <a:pt x="0" y="4513580"/>
                    </a:lnTo>
                    <a:lnTo>
                      <a:pt x="7467600" y="4513580"/>
                    </a:lnTo>
                    <a:lnTo>
                      <a:pt x="7467600" y="340360"/>
                    </a:lnTo>
                    <a:cubicBezTo>
                      <a:pt x="7467600" y="152400"/>
                      <a:pt x="7315200" y="0"/>
                      <a:pt x="7127240" y="0"/>
                    </a:cubicBezTo>
                    <a:close/>
                    <a:moveTo>
                      <a:pt x="7142480" y="4188460"/>
                    </a:moveTo>
                    <a:lnTo>
                      <a:pt x="314961" y="4188460"/>
                    </a:lnTo>
                    <a:lnTo>
                      <a:pt x="314961" y="353060"/>
                    </a:lnTo>
                    <a:lnTo>
                      <a:pt x="7142480" y="353060"/>
                    </a:lnTo>
                    <a:lnTo>
                      <a:pt x="7142480" y="41884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4514850"/>
                <a:ext cx="7467600" cy="695960"/>
              </a:xfrm>
              <a:custGeom>
                <a:avLst/>
                <a:gdLst/>
                <a:ahLst/>
                <a:cxnLst/>
                <a:rect l="l" t="t" r="r" b="b"/>
                <a:pathLst>
                  <a:path w="7467600" h="695960">
                    <a:moveTo>
                      <a:pt x="0" y="355600"/>
                    </a:moveTo>
                    <a:cubicBezTo>
                      <a:pt x="0" y="543560"/>
                      <a:pt x="152400" y="695960"/>
                      <a:pt x="340360" y="695960"/>
                    </a:cubicBezTo>
                    <a:lnTo>
                      <a:pt x="7127240" y="695960"/>
                    </a:lnTo>
                    <a:cubicBezTo>
                      <a:pt x="7315200" y="695960"/>
                      <a:pt x="7467600" y="543560"/>
                      <a:pt x="7467600" y="355600"/>
                    </a:cubicBezTo>
                    <a:lnTo>
                      <a:pt x="7467600" y="0"/>
                    </a:lnTo>
                    <a:lnTo>
                      <a:pt x="0" y="0"/>
                    </a:lnTo>
                    <a:lnTo>
                      <a:pt x="0" y="355600"/>
                    </a:lnTo>
                    <a:close/>
                  </a:path>
                </a:pathLst>
              </a:custGeom>
              <a:solidFill>
                <a:srgbClr val="E9E9E9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2429510" y="5210810"/>
                <a:ext cx="2606040" cy="791210"/>
              </a:xfrm>
              <a:custGeom>
                <a:avLst/>
                <a:gdLst/>
                <a:ahLst/>
                <a:cxnLst/>
                <a:rect l="l" t="t" r="r" b="b"/>
                <a:pathLst>
                  <a:path w="2606040" h="791210">
                    <a:moveTo>
                      <a:pt x="1258570" y="0"/>
                    </a:moveTo>
                    <a:lnTo>
                      <a:pt x="453390" y="0"/>
                    </a:lnTo>
                    <a:cubicBezTo>
                      <a:pt x="453390" y="0"/>
                      <a:pt x="429260" y="370840"/>
                      <a:pt x="403860" y="525780"/>
                    </a:cubicBezTo>
                    <a:cubicBezTo>
                      <a:pt x="359410" y="791210"/>
                      <a:pt x="87630" y="706120"/>
                      <a:pt x="10160" y="762000"/>
                    </a:cubicBezTo>
                    <a:cubicBezTo>
                      <a:pt x="0" y="769620"/>
                      <a:pt x="5080" y="786130"/>
                      <a:pt x="17780" y="786130"/>
                    </a:cubicBezTo>
                    <a:lnTo>
                      <a:pt x="2588260" y="786130"/>
                    </a:lnTo>
                    <a:cubicBezTo>
                      <a:pt x="2600960" y="786130"/>
                      <a:pt x="2606040" y="769620"/>
                      <a:pt x="2595880" y="762000"/>
                    </a:cubicBezTo>
                    <a:cubicBezTo>
                      <a:pt x="2518410" y="706120"/>
                      <a:pt x="2246630" y="791210"/>
                      <a:pt x="2202180" y="525780"/>
                    </a:cubicBezTo>
                    <a:cubicBezTo>
                      <a:pt x="2176780" y="370840"/>
                      <a:pt x="2152650" y="0"/>
                      <a:pt x="2152650" y="0"/>
                    </a:cubicBezTo>
                    <a:lnTo>
                      <a:pt x="1258570" y="0"/>
                    </a:lnTo>
                    <a:close/>
                  </a:path>
                </a:pathLst>
              </a:custGeom>
              <a:solidFill>
                <a:srgbClr val="BBBBBB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314960" y="353060"/>
                <a:ext cx="6827520" cy="3835400"/>
              </a:xfrm>
              <a:custGeom>
                <a:avLst/>
                <a:gdLst/>
                <a:ahLst/>
                <a:cxnLst/>
                <a:rect l="l" t="t" r="r" b="b"/>
                <a:pathLst>
                  <a:path w="6827520" h="3835400">
                    <a:moveTo>
                      <a:pt x="0" y="0"/>
                    </a:moveTo>
                    <a:lnTo>
                      <a:pt x="6827520" y="0"/>
                    </a:lnTo>
                    <a:lnTo>
                      <a:pt x="6827520" y="3835400"/>
                    </a:lnTo>
                    <a:lnTo>
                      <a:pt x="0" y="383540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12828" b="-12828"/>
                </a:stretch>
              </a:blip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6675095" y="0"/>
              <a:ext cx="5265395" cy="4227539"/>
              <a:chOff x="0" y="0"/>
              <a:chExt cx="7467600" cy="599567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467600" cy="4513580"/>
              </a:xfrm>
              <a:custGeom>
                <a:avLst/>
                <a:gdLst/>
                <a:ahLst/>
                <a:cxnLst/>
                <a:rect l="l" t="t" r="r" b="b"/>
                <a:pathLst>
                  <a:path w="7467600" h="4513580">
                    <a:moveTo>
                      <a:pt x="7127240" y="0"/>
                    </a:moveTo>
                    <a:lnTo>
                      <a:pt x="340360" y="0"/>
                    </a:lnTo>
                    <a:cubicBezTo>
                      <a:pt x="152400" y="0"/>
                      <a:pt x="0" y="152400"/>
                      <a:pt x="0" y="340360"/>
                    </a:cubicBezTo>
                    <a:lnTo>
                      <a:pt x="0" y="4513580"/>
                    </a:lnTo>
                    <a:lnTo>
                      <a:pt x="7467600" y="4513580"/>
                    </a:lnTo>
                    <a:lnTo>
                      <a:pt x="7467600" y="340360"/>
                    </a:lnTo>
                    <a:cubicBezTo>
                      <a:pt x="7467600" y="152400"/>
                      <a:pt x="7315200" y="0"/>
                      <a:pt x="7127240" y="0"/>
                    </a:cubicBezTo>
                    <a:close/>
                    <a:moveTo>
                      <a:pt x="7142480" y="4188460"/>
                    </a:moveTo>
                    <a:lnTo>
                      <a:pt x="314961" y="4188460"/>
                    </a:lnTo>
                    <a:lnTo>
                      <a:pt x="314961" y="353060"/>
                    </a:lnTo>
                    <a:lnTo>
                      <a:pt x="7142480" y="353060"/>
                    </a:lnTo>
                    <a:lnTo>
                      <a:pt x="7142480" y="41884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4514850"/>
                <a:ext cx="7467600" cy="695960"/>
              </a:xfrm>
              <a:custGeom>
                <a:avLst/>
                <a:gdLst/>
                <a:ahLst/>
                <a:cxnLst/>
                <a:rect l="l" t="t" r="r" b="b"/>
                <a:pathLst>
                  <a:path w="7467600" h="695960">
                    <a:moveTo>
                      <a:pt x="0" y="355600"/>
                    </a:moveTo>
                    <a:cubicBezTo>
                      <a:pt x="0" y="543560"/>
                      <a:pt x="152400" y="695960"/>
                      <a:pt x="340360" y="695960"/>
                    </a:cubicBezTo>
                    <a:lnTo>
                      <a:pt x="7127240" y="695960"/>
                    </a:lnTo>
                    <a:cubicBezTo>
                      <a:pt x="7315200" y="695960"/>
                      <a:pt x="7467600" y="543560"/>
                      <a:pt x="7467600" y="355600"/>
                    </a:cubicBezTo>
                    <a:lnTo>
                      <a:pt x="7467600" y="0"/>
                    </a:lnTo>
                    <a:lnTo>
                      <a:pt x="0" y="0"/>
                    </a:lnTo>
                    <a:lnTo>
                      <a:pt x="0" y="355600"/>
                    </a:lnTo>
                    <a:close/>
                  </a:path>
                </a:pathLst>
              </a:custGeom>
              <a:solidFill>
                <a:srgbClr val="E9E9E9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2429510" y="5210810"/>
                <a:ext cx="2606040" cy="791210"/>
              </a:xfrm>
              <a:custGeom>
                <a:avLst/>
                <a:gdLst/>
                <a:ahLst/>
                <a:cxnLst/>
                <a:rect l="l" t="t" r="r" b="b"/>
                <a:pathLst>
                  <a:path w="2606040" h="791210">
                    <a:moveTo>
                      <a:pt x="1258570" y="0"/>
                    </a:moveTo>
                    <a:lnTo>
                      <a:pt x="453390" y="0"/>
                    </a:lnTo>
                    <a:cubicBezTo>
                      <a:pt x="453390" y="0"/>
                      <a:pt x="429260" y="370840"/>
                      <a:pt x="403860" y="525780"/>
                    </a:cubicBezTo>
                    <a:cubicBezTo>
                      <a:pt x="359410" y="791210"/>
                      <a:pt x="87630" y="706120"/>
                      <a:pt x="10160" y="762000"/>
                    </a:cubicBezTo>
                    <a:cubicBezTo>
                      <a:pt x="0" y="769620"/>
                      <a:pt x="5080" y="786130"/>
                      <a:pt x="17780" y="786130"/>
                    </a:cubicBezTo>
                    <a:lnTo>
                      <a:pt x="2588260" y="786130"/>
                    </a:lnTo>
                    <a:cubicBezTo>
                      <a:pt x="2600960" y="786130"/>
                      <a:pt x="2606040" y="769620"/>
                      <a:pt x="2595880" y="762000"/>
                    </a:cubicBezTo>
                    <a:cubicBezTo>
                      <a:pt x="2518410" y="706120"/>
                      <a:pt x="2246630" y="791210"/>
                      <a:pt x="2202180" y="525780"/>
                    </a:cubicBezTo>
                    <a:cubicBezTo>
                      <a:pt x="2176780" y="370840"/>
                      <a:pt x="2152650" y="0"/>
                      <a:pt x="2152650" y="0"/>
                    </a:cubicBezTo>
                    <a:lnTo>
                      <a:pt x="1258570" y="0"/>
                    </a:lnTo>
                    <a:close/>
                  </a:path>
                </a:pathLst>
              </a:custGeom>
              <a:solidFill>
                <a:srgbClr val="BBBBBB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314960" y="353060"/>
                <a:ext cx="6827520" cy="3835400"/>
              </a:xfrm>
              <a:custGeom>
                <a:avLst/>
                <a:gdLst/>
                <a:ahLst/>
                <a:cxnLst/>
                <a:rect l="l" t="t" r="r" b="b"/>
                <a:pathLst>
                  <a:path w="6827520" h="3835400">
                    <a:moveTo>
                      <a:pt x="0" y="0"/>
                    </a:moveTo>
                    <a:lnTo>
                      <a:pt x="6827520" y="0"/>
                    </a:lnTo>
                    <a:lnTo>
                      <a:pt x="6827520" y="3835400"/>
                    </a:lnTo>
                    <a:lnTo>
                      <a:pt x="0" y="3835400"/>
                    </a:lnTo>
                    <a:close/>
                  </a:path>
                </a:pathLst>
              </a:custGeom>
              <a:blipFill>
                <a:blip r:embed="rId3"/>
                <a:stretch>
                  <a:fillRect t="-19664" b="-35145"/>
                </a:stretch>
              </a:blipFill>
            </p:spPr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3403509" y="4824439"/>
              <a:ext cx="5265395" cy="4227539"/>
              <a:chOff x="0" y="0"/>
              <a:chExt cx="7467600" cy="599567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467600" cy="4513580"/>
              </a:xfrm>
              <a:custGeom>
                <a:avLst/>
                <a:gdLst/>
                <a:ahLst/>
                <a:cxnLst/>
                <a:rect l="l" t="t" r="r" b="b"/>
                <a:pathLst>
                  <a:path w="7467600" h="4513580">
                    <a:moveTo>
                      <a:pt x="7127240" y="0"/>
                    </a:moveTo>
                    <a:lnTo>
                      <a:pt x="340360" y="0"/>
                    </a:lnTo>
                    <a:cubicBezTo>
                      <a:pt x="152400" y="0"/>
                      <a:pt x="0" y="152400"/>
                      <a:pt x="0" y="340360"/>
                    </a:cubicBezTo>
                    <a:lnTo>
                      <a:pt x="0" y="4513580"/>
                    </a:lnTo>
                    <a:lnTo>
                      <a:pt x="7467600" y="4513580"/>
                    </a:lnTo>
                    <a:lnTo>
                      <a:pt x="7467600" y="340360"/>
                    </a:lnTo>
                    <a:cubicBezTo>
                      <a:pt x="7467600" y="152400"/>
                      <a:pt x="7315200" y="0"/>
                      <a:pt x="7127240" y="0"/>
                    </a:cubicBezTo>
                    <a:close/>
                    <a:moveTo>
                      <a:pt x="7142480" y="4188460"/>
                    </a:moveTo>
                    <a:lnTo>
                      <a:pt x="314961" y="4188460"/>
                    </a:lnTo>
                    <a:lnTo>
                      <a:pt x="314961" y="353060"/>
                    </a:lnTo>
                    <a:lnTo>
                      <a:pt x="7142480" y="353060"/>
                    </a:lnTo>
                    <a:lnTo>
                      <a:pt x="7142480" y="41884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4514850"/>
                <a:ext cx="7467600" cy="695960"/>
              </a:xfrm>
              <a:custGeom>
                <a:avLst/>
                <a:gdLst/>
                <a:ahLst/>
                <a:cxnLst/>
                <a:rect l="l" t="t" r="r" b="b"/>
                <a:pathLst>
                  <a:path w="7467600" h="695960">
                    <a:moveTo>
                      <a:pt x="0" y="355600"/>
                    </a:moveTo>
                    <a:cubicBezTo>
                      <a:pt x="0" y="543560"/>
                      <a:pt x="152400" y="695960"/>
                      <a:pt x="340360" y="695960"/>
                    </a:cubicBezTo>
                    <a:lnTo>
                      <a:pt x="7127240" y="695960"/>
                    </a:lnTo>
                    <a:cubicBezTo>
                      <a:pt x="7315200" y="695960"/>
                      <a:pt x="7467600" y="543560"/>
                      <a:pt x="7467600" y="355600"/>
                    </a:cubicBezTo>
                    <a:lnTo>
                      <a:pt x="7467600" y="0"/>
                    </a:lnTo>
                    <a:lnTo>
                      <a:pt x="0" y="0"/>
                    </a:lnTo>
                    <a:lnTo>
                      <a:pt x="0" y="355600"/>
                    </a:lnTo>
                    <a:close/>
                  </a:path>
                </a:pathLst>
              </a:custGeom>
              <a:solidFill>
                <a:srgbClr val="E9E9E9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2429510" y="5210810"/>
                <a:ext cx="2606040" cy="791210"/>
              </a:xfrm>
              <a:custGeom>
                <a:avLst/>
                <a:gdLst/>
                <a:ahLst/>
                <a:cxnLst/>
                <a:rect l="l" t="t" r="r" b="b"/>
                <a:pathLst>
                  <a:path w="2606040" h="791210">
                    <a:moveTo>
                      <a:pt x="1258570" y="0"/>
                    </a:moveTo>
                    <a:lnTo>
                      <a:pt x="453390" y="0"/>
                    </a:lnTo>
                    <a:cubicBezTo>
                      <a:pt x="453390" y="0"/>
                      <a:pt x="429260" y="370840"/>
                      <a:pt x="403860" y="525780"/>
                    </a:cubicBezTo>
                    <a:cubicBezTo>
                      <a:pt x="359410" y="791210"/>
                      <a:pt x="87630" y="706120"/>
                      <a:pt x="10160" y="762000"/>
                    </a:cubicBezTo>
                    <a:cubicBezTo>
                      <a:pt x="0" y="769620"/>
                      <a:pt x="5080" y="786130"/>
                      <a:pt x="17780" y="786130"/>
                    </a:cubicBezTo>
                    <a:lnTo>
                      <a:pt x="2588260" y="786130"/>
                    </a:lnTo>
                    <a:cubicBezTo>
                      <a:pt x="2600960" y="786130"/>
                      <a:pt x="2606040" y="769620"/>
                      <a:pt x="2595880" y="762000"/>
                    </a:cubicBezTo>
                    <a:cubicBezTo>
                      <a:pt x="2518410" y="706120"/>
                      <a:pt x="2246630" y="791210"/>
                      <a:pt x="2202180" y="525780"/>
                    </a:cubicBezTo>
                    <a:cubicBezTo>
                      <a:pt x="2176780" y="370840"/>
                      <a:pt x="2152650" y="0"/>
                      <a:pt x="2152650" y="0"/>
                    </a:cubicBezTo>
                    <a:lnTo>
                      <a:pt x="1258570" y="0"/>
                    </a:lnTo>
                    <a:close/>
                  </a:path>
                </a:pathLst>
              </a:custGeom>
              <a:solidFill>
                <a:srgbClr val="BBBBBB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314960" y="353060"/>
                <a:ext cx="6827520" cy="3835400"/>
              </a:xfrm>
              <a:custGeom>
                <a:avLst/>
                <a:gdLst/>
                <a:ahLst/>
                <a:cxnLst/>
                <a:rect l="l" t="t" r="r" b="b"/>
                <a:pathLst>
                  <a:path w="6827520" h="3835400">
                    <a:moveTo>
                      <a:pt x="0" y="0"/>
                    </a:moveTo>
                    <a:lnTo>
                      <a:pt x="6827520" y="0"/>
                    </a:lnTo>
                    <a:lnTo>
                      <a:pt x="6827520" y="3835400"/>
                    </a:lnTo>
                    <a:lnTo>
                      <a:pt x="0" y="3835400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19398" b="-33847"/>
                </a:stretch>
              </a:blipFill>
            </p:spPr>
          </p:sp>
        </p:grpSp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231362" y="4824439"/>
              <a:ext cx="5265395" cy="4227539"/>
              <a:chOff x="0" y="0"/>
              <a:chExt cx="7467600" cy="599567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7467600" cy="4513580"/>
              </a:xfrm>
              <a:custGeom>
                <a:avLst/>
                <a:gdLst/>
                <a:ahLst/>
                <a:cxnLst/>
                <a:rect l="l" t="t" r="r" b="b"/>
                <a:pathLst>
                  <a:path w="7467600" h="4513580">
                    <a:moveTo>
                      <a:pt x="7127240" y="0"/>
                    </a:moveTo>
                    <a:lnTo>
                      <a:pt x="340360" y="0"/>
                    </a:lnTo>
                    <a:cubicBezTo>
                      <a:pt x="152400" y="0"/>
                      <a:pt x="0" y="152400"/>
                      <a:pt x="0" y="340360"/>
                    </a:cubicBezTo>
                    <a:lnTo>
                      <a:pt x="0" y="4513580"/>
                    </a:lnTo>
                    <a:lnTo>
                      <a:pt x="7467600" y="4513580"/>
                    </a:lnTo>
                    <a:lnTo>
                      <a:pt x="7467600" y="340360"/>
                    </a:lnTo>
                    <a:cubicBezTo>
                      <a:pt x="7467600" y="152400"/>
                      <a:pt x="7315200" y="0"/>
                      <a:pt x="7127240" y="0"/>
                    </a:cubicBezTo>
                    <a:close/>
                    <a:moveTo>
                      <a:pt x="7142480" y="4188460"/>
                    </a:moveTo>
                    <a:lnTo>
                      <a:pt x="314961" y="4188460"/>
                    </a:lnTo>
                    <a:lnTo>
                      <a:pt x="314961" y="353060"/>
                    </a:lnTo>
                    <a:lnTo>
                      <a:pt x="7142480" y="353060"/>
                    </a:lnTo>
                    <a:lnTo>
                      <a:pt x="7142480" y="41884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0" y="4514850"/>
                <a:ext cx="7467600" cy="695960"/>
              </a:xfrm>
              <a:custGeom>
                <a:avLst/>
                <a:gdLst/>
                <a:ahLst/>
                <a:cxnLst/>
                <a:rect l="l" t="t" r="r" b="b"/>
                <a:pathLst>
                  <a:path w="7467600" h="695960">
                    <a:moveTo>
                      <a:pt x="0" y="355600"/>
                    </a:moveTo>
                    <a:cubicBezTo>
                      <a:pt x="0" y="543560"/>
                      <a:pt x="152400" y="695960"/>
                      <a:pt x="340360" y="695960"/>
                    </a:cubicBezTo>
                    <a:lnTo>
                      <a:pt x="7127240" y="695960"/>
                    </a:lnTo>
                    <a:cubicBezTo>
                      <a:pt x="7315200" y="695960"/>
                      <a:pt x="7467600" y="543560"/>
                      <a:pt x="7467600" y="355600"/>
                    </a:cubicBezTo>
                    <a:lnTo>
                      <a:pt x="7467600" y="0"/>
                    </a:lnTo>
                    <a:lnTo>
                      <a:pt x="0" y="0"/>
                    </a:lnTo>
                    <a:lnTo>
                      <a:pt x="0" y="355600"/>
                    </a:lnTo>
                    <a:close/>
                  </a:path>
                </a:pathLst>
              </a:custGeom>
              <a:solidFill>
                <a:srgbClr val="E9E9E9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2429510" y="5210810"/>
                <a:ext cx="2606040" cy="791210"/>
              </a:xfrm>
              <a:custGeom>
                <a:avLst/>
                <a:gdLst/>
                <a:ahLst/>
                <a:cxnLst/>
                <a:rect l="l" t="t" r="r" b="b"/>
                <a:pathLst>
                  <a:path w="2606040" h="791210">
                    <a:moveTo>
                      <a:pt x="1258570" y="0"/>
                    </a:moveTo>
                    <a:lnTo>
                      <a:pt x="453390" y="0"/>
                    </a:lnTo>
                    <a:cubicBezTo>
                      <a:pt x="453390" y="0"/>
                      <a:pt x="429260" y="370840"/>
                      <a:pt x="403860" y="525780"/>
                    </a:cubicBezTo>
                    <a:cubicBezTo>
                      <a:pt x="359410" y="791210"/>
                      <a:pt x="87630" y="706120"/>
                      <a:pt x="10160" y="762000"/>
                    </a:cubicBezTo>
                    <a:cubicBezTo>
                      <a:pt x="0" y="769620"/>
                      <a:pt x="5080" y="786130"/>
                      <a:pt x="17780" y="786130"/>
                    </a:cubicBezTo>
                    <a:lnTo>
                      <a:pt x="2588260" y="786130"/>
                    </a:lnTo>
                    <a:cubicBezTo>
                      <a:pt x="2600960" y="786130"/>
                      <a:pt x="2606040" y="769620"/>
                      <a:pt x="2595880" y="762000"/>
                    </a:cubicBezTo>
                    <a:cubicBezTo>
                      <a:pt x="2518410" y="706120"/>
                      <a:pt x="2246630" y="791210"/>
                      <a:pt x="2202180" y="525780"/>
                    </a:cubicBezTo>
                    <a:cubicBezTo>
                      <a:pt x="2176780" y="370840"/>
                      <a:pt x="2152650" y="0"/>
                      <a:pt x="2152650" y="0"/>
                    </a:cubicBezTo>
                    <a:lnTo>
                      <a:pt x="1258570" y="0"/>
                    </a:lnTo>
                    <a:close/>
                  </a:path>
                </a:pathLst>
              </a:custGeom>
              <a:solidFill>
                <a:srgbClr val="BBBBBB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314960" y="353060"/>
                <a:ext cx="6827520" cy="3835400"/>
              </a:xfrm>
              <a:custGeom>
                <a:avLst/>
                <a:gdLst/>
                <a:ahLst/>
                <a:cxnLst/>
                <a:rect l="l" t="t" r="r" b="b"/>
                <a:pathLst>
                  <a:path w="6827520" h="3835400">
                    <a:moveTo>
                      <a:pt x="0" y="0"/>
                    </a:moveTo>
                    <a:lnTo>
                      <a:pt x="6827520" y="0"/>
                    </a:lnTo>
                    <a:lnTo>
                      <a:pt x="6827520" y="3835400"/>
                    </a:lnTo>
                    <a:lnTo>
                      <a:pt x="0" y="3835400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59755"/>
                </a:stretch>
              </a:blipFill>
            </p:spPr>
          </p:sp>
        </p:grpSp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13355818" y="0"/>
              <a:ext cx="5265395" cy="4227539"/>
              <a:chOff x="0" y="0"/>
              <a:chExt cx="7467600" cy="599567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7467600" cy="4513580"/>
              </a:xfrm>
              <a:custGeom>
                <a:avLst/>
                <a:gdLst/>
                <a:ahLst/>
                <a:cxnLst/>
                <a:rect l="l" t="t" r="r" b="b"/>
                <a:pathLst>
                  <a:path w="7467600" h="4513580">
                    <a:moveTo>
                      <a:pt x="7127240" y="0"/>
                    </a:moveTo>
                    <a:lnTo>
                      <a:pt x="340360" y="0"/>
                    </a:lnTo>
                    <a:cubicBezTo>
                      <a:pt x="152400" y="0"/>
                      <a:pt x="0" y="152400"/>
                      <a:pt x="0" y="340360"/>
                    </a:cubicBezTo>
                    <a:lnTo>
                      <a:pt x="0" y="4513580"/>
                    </a:lnTo>
                    <a:lnTo>
                      <a:pt x="7467600" y="4513580"/>
                    </a:lnTo>
                    <a:lnTo>
                      <a:pt x="7467600" y="340360"/>
                    </a:lnTo>
                    <a:cubicBezTo>
                      <a:pt x="7467600" y="152400"/>
                      <a:pt x="7315200" y="0"/>
                      <a:pt x="7127240" y="0"/>
                    </a:cubicBezTo>
                    <a:close/>
                    <a:moveTo>
                      <a:pt x="7142480" y="4188460"/>
                    </a:moveTo>
                    <a:lnTo>
                      <a:pt x="314961" y="4188460"/>
                    </a:lnTo>
                    <a:lnTo>
                      <a:pt x="314961" y="353060"/>
                    </a:lnTo>
                    <a:lnTo>
                      <a:pt x="7142480" y="353060"/>
                    </a:lnTo>
                    <a:lnTo>
                      <a:pt x="7142480" y="41884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0" y="4514850"/>
                <a:ext cx="7467600" cy="695960"/>
              </a:xfrm>
              <a:custGeom>
                <a:avLst/>
                <a:gdLst/>
                <a:ahLst/>
                <a:cxnLst/>
                <a:rect l="l" t="t" r="r" b="b"/>
                <a:pathLst>
                  <a:path w="7467600" h="695960">
                    <a:moveTo>
                      <a:pt x="0" y="355600"/>
                    </a:moveTo>
                    <a:cubicBezTo>
                      <a:pt x="0" y="543560"/>
                      <a:pt x="152400" y="695960"/>
                      <a:pt x="340360" y="695960"/>
                    </a:cubicBezTo>
                    <a:lnTo>
                      <a:pt x="7127240" y="695960"/>
                    </a:lnTo>
                    <a:cubicBezTo>
                      <a:pt x="7315200" y="695960"/>
                      <a:pt x="7467600" y="543560"/>
                      <a:pt x="7467600" y="355600"/>
                    </a:cubicBezTo>
                    <a:lnTo>
                      <a:pt x="7467600" y="0"/>
                    </a:lnTo>
                    <a:lnTo>
                      <a:pt x="0" y="0"/>
                    </a:lnTo>
                    <a:lnTo>
                      <a:pt x="0" y="355600"/>
                    </a:lnTo>
                    <a:close/>
                  </a:path>
                </a:pathLst>
              </a:custGeom>
              <a:solidFill>
                <a:srgbClr val="E9E9E9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2429510" y="5210810"/>
                <a:ext cx="2606040" cy="791210"/>
              </a:xfrm>
              <a:custGeom>
                <a:avLst/>
                <a:gdLst/>
                <a:ahLst/>
                <a:cxnLst/>
                <a:rect l="l" t="t" r="r" b="b"/>
                <a:pathLst>
                  <a:path w="2606040" h="791210">
                    <a:moveTo>
                      <a:pt x="1258570" y="0"/>
                    </a:moveTo>
                    <a:lnTo>
                      <a:pt x="453390" y="0"/>
                    </a:lnTo>
                    <a:cubicBezTo>
                      <a:pt x="453390" y="0"/>
                      <a:pt x="429260" y="370840"/>
                      <a:pt x="403860" y="525780"/>
                    </a:cubicBezTo>
                    <a:cubicBezTo>
                      <a:pt x="359410" y="791210"/>
                      <a:pt x="87630" y="706120"/>
                      <a:pt x="10160" y="762000"/>
                    </a:cubicBezTo>
                    <a:cubicBezTo>
                      <a:pt x="0" y="769620"/>
                      <a:pt x="5080" y="786130"/>
                      <a:pt x="17780" y="786130"/>
                    </a:cubicBezTo>
                    <a:lnTo>
                      <a:pt x="2588260" y="786130"/>
                    </a:lnTo>
                    <a:cubicBezTo>
                      <a:pt x="2600960" y="786130"/>
                      <a:pt x="2606040" y="769620"/>
                      <a:pt x="2595880" y="762000"/>
                    </a:cubicBezTo>
                    <a:cubicBezTo>
                      <a:pt x="2518410" y="706120"/>
                      <a:pt x="2246630" y="791210"/>
                      <a:pt x="2202180" y="525780"/>
                    </a:cubicBezTo>
                    <a:cubicBezTo>
                      <a:pt x="2176780" y="370840"/>
                      <a:pt x="2152650" y="0"/>
                      <a:pt x="2152650" y="0"/>
                    </a:cubicBezTo>
                    <a:lnTo>
                      <a:pt x="1258570" y="0"/>
                    </a:lnTo>
                    <a:close/>
                  </a:path>
                </a:pathLst>
              </a:custGeom>
              <a:solidFill>
                <a:srgbClr val="BBBBBB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314960" y="353060"/>
                <a:ext cx="6827520" cy="3835400"/>
              </a:xfrm>
              <a:custGeom>
                <a:avLst/>
                <a:gdLst/>
                <a:ahLst/>
                <a:cxnLst/>
                <a:rect l="l" t="t" r="r" b="b"/>
                <a:pathLst>
                  <a:path w="6827520" h="3835400">
                    <a:moveTo>
                      <a:pt x="0" y="0"/>
                    </a:moveTo>
                    <a:lnTo>
                      <a:pt x="6827520" y="0"/>
                    </a:lnTo>
                    <a:lnTo>
                      <a:pt x="6827520" y="3835400"/>
                    </a:lnTo>
                    <a:lnTo>
                      <a:pt x="0" y="383540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49486" b="-516"/>
                </a:stretch>
              </a:blipFill>
            </p:spPr>
          </p:sp>
        </p:grpSp>
      </p:grpSp>
      <p:sp>
        <p:nvSpPr>
          <p:cNvPr id="29" name="TextBox 29"/>
          <p:cNvSpPr txBox="1"/>
          <p:nvPr/>
        </p:nvSpPr>
        <p:spPr>
          <a:xfrm>
            <a:off x="577367" y="277086"/>
            <a:ext cx="2864786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74"/>
              </a:lnSpc>
              <a:spcBef>
                <a:spcPct val="0"/>
              </a:spcBef>
            </a:pPr>
            <a:r>
              <a:rPr lang="en-US" sz="2499">
                <a:solidFill>
                  <a:srgbClr val="191769"/>
                </a:solidFill>
                <a:latin typeface="HK Grotesk Bold"/>
              </a:rPr>
              <a:t>Networking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828800" y="1684556"/>
            <a:ext cx="14601904" cy="20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1"/>
              </a:lnSpc>
            </a:pPr>
            <a:r>
              <a:rPr lang="en-US" sz="5375">
                <a:solidFill>
                  <a:srgbClr val="191769"/>
                </a:solidFill>
                <a:latin typeface="HK Grotesk Bold"/>
              </a:rPr>
              <a:t>“Rural Youth Art Summit”: encuentro de artesanía y diseño en el medio rural</a:t>
            </a:r>
          </a:p>
          <a:p>
            <a:pPr marL="0" lvl="0" indent="0">
              <a:lnSpc>
                <a:spcPts val="5321"/>
              </a:lnSpc>
              <a:spcBef>
                <a:spcPct val="0"/>
              </a:spcBef>
            </a:pPr>
            <a:endParaRPr lang="en-US" sz="5375">
              <a:solidFill>
                <a:srgbClr val="191769"/>
              </a:solidFill>
              <a:latin typeface="HK Grotesk 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00870" y="2068582"/>
            <a:ext cx="2057711" cy="2054605"/>
          </a:xfrm>
          <a:prstGeom prst="rect">
            <a:avLst/>
          </a:prstGeom>
          <a:solidFill>
            <a:srgbClr val="62A25D"/>
          </a:solidFill>
        </p:spPr>
      </p:sp>
      <p:sp>
        <p:nvSpPr>
          <p:cNvPr id="3" name="AutoShape 3"/>
          <p:cNvSpPr/>
          <p:nvPr/>
        </p:nvSpPr>
        <p:spPr>
          <a:xfrm>
            <a:off x="14158581" y="6177791"/>
            <a:ext cx="2057711" cy="2054605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4" name="AutoShape 4"/>
          <p:cNvSpPr/>
          <p:nvPr/>
        </p:nvSpPr>
        <p:spPr>
          <a:xfrm>
            <a:off x="14158581" y="4123186"/>
            <a:ext cx="4115421" cy="2054605"/>
          </a:xfrm>
          <a:prstGeom prst="rect">
            <a:avLst/>
          </a:prstGeom>
          <a:solidFill>
            <a:srgbClr val="FDCBDF"/>
          </a:solidFill>
        </p:spPr>
      </p:sp>
      <p:sp>
        <p:nvSpPr>
          <p:cNvPr id="5" name="AutoShape 5"/>
          <p:cNvSpPr/>
          <p:nvPr/>
        </p:nvSpPr>
        <p:spPr>
          <a:xfrm>
            <a:off x="12100870" y="8232395"/>
            <a:ext cx="2057711" cy="2054605"/>
          </a:xfrm>
          <a:prstGeom prst="rect">
            <a:avLst/>
          </a:prstGeom>
          <a:solidFill>
            <a:srgbClr val="29285D"/>
          </a:solidFill>
        </p:spPr>
      </p:sp>
      <p:sp>
        <p:nvSpPr>
          <p:cNvPr id="6" name="AutoShape 6"/>
          <p:cNvSpPr/>
          <p:nvPr/>
        </p:nvSpPr>
        <p:spPr>
          <a:xfrm>
            <a:off x="12100870" y="0"/>
            <a:ext cx="2057711" cy="2068582"/>
          </a:xfrm>
          <a:prstGeom prst="rect">
            <a:avLst/>
          </a:prstGeom>
          <a:solidFill>
            <a:srgbClr val="469BD8"/>
          </a:solidFill>
        </p:spPr>
      </p:sp>
      <p:sp>
        <p:nvSpPr>
          <p:cNvPr id="7" name="Freeform 7"/>
          <p:cNvSpPr/>
          <p:nvPr/>
        </p:nvSpPr>
        <p:spPr>
          <a:xfrm>
            <a:off x="1028700" y="681373"/>
            <a:ext cx="3113289" cy="913434"/>
          </a:xfrm>
          <a:custGeom>
            <a:avLst/>
            <a:gdLst/>
            <a:ahLst/>
            <a:cxnLst/>
            <a:rect l="l" t="t" r="r" b="b"/>
            <a:pathLst>
              <a:path w="3113289" h="913434">
                <a:moveTo>
                  <a:pt x="0" y="0"/>
                </a:moveTo>
                <a:lnTo>
                  <a:pt x="3113289" y="0"/>
                </a:lnTo>
                <a:lnTo>
                  <a:pt x="3113289" y="913434"/>
                </a:lnTo>
                <a:lnTo>
                  <a:pt x="0" y="9134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3683886"/>
            <a:ext cx="9728972" cy="2394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79"/>
              </a:lnSpc>
              <a:spcBef>
                <a:spcPct val="0"/>
              </a:spcBef>
            </a:pPr>
            <a:r>
              <a:rPr lang="en-US" sz="9171" dirty="0">
                <a:solidFill>
                  <a:srgbClr val="191769"/>
                </a:solidFill>
                <a:latin typeface="HK Grotesk Bold"/>
              </a:rPr>
              <a:t>10 </a:t>
            </a:r>
            <a:r>
              <a:rPr lang="en-US" sz="9171" dirty="0" err="1">
                <a:solidFill>
                  <a:srgbClr val="191769"/>
                </a:solidFill>
                <a:latin typeface="HK Grotesk Bold"/>
              </a:rPr>
              <a:t>propuestas</a:t>
            </a:r>
            <a:r>
              <a:rPr lang="en-US" sz="9171" dirty="0">
                <a:solidFill>
                  <a:srgbClr val="191769"/>
                </a:solidFill>
                <a:latin typeface="HK Grotesk Bold"/>
              </a:rPr>
              <a:t> </a:t>
            </a:r>
            <a:r>
              <a:rPr lang="en-US" sz="9171" dirty="0" err="1">
                <a:solidFill>
                  <a:srgbClr val="191769"/>
                </a:solidFill>
                <a:latin typeface="HK Grotesk Bold"/>
              </a:rPr>
              <a:t>Redr</a:t>
            </a:r>
            <a:endParaRPr lang="en-US" sz="9171" dirty="0">
              <a:solidFill>
                <a:srgbClr val="191769"/>
              </a:solidFill>
              <a:latin typeface="HK Grotesk 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7983" y="1730005"/>
            <a:ext cx="354536" cy="353971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3" name="TextBox 3"/>
          <p:cNvSpPr txBox="1"/>
          <p:nvPr/>
        </p:nvSpPr>
        <p:spPr>
          <a:xfrm>
            <a:off x="1828800" y="1618080"/>
            <a:ext cx="10609167" cy="694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321"/>
              </a:lnSpc>
              <a:spcBef>
                <a:spcPct val="0"/>
              </a:spcBef>
            </a:pPr>
            <a:r>
              <a:rPr lang="en-US" sz="5375">
                <a:solidFill>
                  <a:srgbClr val="191769"/>
                </a:solidFill>
                <a:latin typeface="HK Grotesk Bold"/>
              </a:rPr>
              <a:t>10 propuestas Redr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7367" y="277086"/>
            <a:ext cx="2864786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74"/>
              </a:lnSpc>
              <a:spcBef>
                <a:spcPct val="0"/>
              </a:spcBef>
            </a:pPr>
            <a:r>
              <a:rPr lang="en-US" sz="2499">
                <a:solidFill>
                  <a:srgbClr val="191769"/>
                </a:solidFill>
                <a:latin typeface="HK Grotesk Bold"/>
              </a:rPr>
              <a:t>Entrepreneurship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77983" y="2651125"/>
            <a:ext cx="11499456" cy="631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191769"/>
                </a:solidFill>
                <a:latin typeface="HK Grotesk Bold"/>
              </a:rPr>
              <a:t>1.Impulsar un buen diagnóstico (escucha activa)</a:t>
            </a: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191769"/>
                </a:solidFill>
                <a:latin typeface="HK Grotesk Bold"/>
              </a:rPr>
              <a:t>2. Empezar a trabajar en edades más tempranas</a:t>
            </a: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191769"/>
                </a:solidFill>
                <a:latin typeface="HK Grotesk Bold"/>
              </a:rPr>
              <a:t>3. La juventud como algo transversal</a:t>
            </a: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191769"/>
                </a:solidFill>
                <a:latin typeface="HK Grotesk Bold"/>
              </a:rPr>
              <a:t>4. Emprendimiento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191769"/>
                </a:solidFill>
                <a:latin typeface="HK Grotesk Bold"/>
              </a:rPr>
              <a:t>Resignificar el concepto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191769"/>
                </a:solidFill>
                <a:latin typeface="HK Grotesk Bold"/>
              </a:rPr>
              <a:t>+ formación y acompañamiento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191769"/>
                </a:solidFill>
                <a:latin typeface="HK Grotesk Bold"/>
              </a:rPr>
              <a:t>Red de personas vinculadas</a:t>
            </a:r>
          </a:p>
          <a:p>
            <a:pPr>
              <a:lnSpc>
                <a:spcPts val="5599"/>
              </a:lnSpc>
            </a:pPr>
            <a:endParaRPr lang="en-US" sz="3999">
              <a:solidFill>
                <a:srgbClr val="191769"/>
              </a:solidFill>
              <a:latin typeface="HK Grotesk Bold"/>
            </a:endParaRPr>
          </a:p>
          <a:p>
            <a:pPr>
              <a:lnSpc>
                <a:spcPts val="5599"/>
              </a:lnSpc>
            </a:pPr>
            <a:endParaRPr lang="en-US" sz="3999">
              <a:solidFill>
                <a:srgbClr val="191769"/>
              </a:solidFill>
              <a:latin typeface="HK Grotesk 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7983" y="1730005"/>
            <a:ext cx="354536" cy="353971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3" name="TextBox 3"/>
          <p:cNvSpPr txBox="1"/>
          <p:nvPr/>
        </p:nvSpPr>
        <p:spPr>
          <a:xfrm>
            <a:off x="1828800" y="1618080"/>
            <a:ext cx="10609167" cy="694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321"/>
              </a:lnSpc>
              <a:spcBef>
                <a:spcPct val="0"/>
              </a:spcBef>
            </a:pPr>
            <a:r>
              <a:rPr lang="en-US" sz="5375">
                <a:solidFill>
                  <a:srgbClr val="191769"/>
                </a:solidFill>
                <a:latin typeface="HK Grotesk Bold"/>
              </a:rPr>
              <a:t>10 propuestas Redr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7367" y="277086"/>
            <a:ext cx="2864786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74"/>
              </a:lnSpc>
              <a:spcBef>
                <a:spcPct val="0"/>
              </a:spcBef>
            </a:pPr>
            <a:r>
              <a:rPr lang="en-US" sz="2499">
                <a:solidFill>
                  <a:srgbClr val="191769"/>
                </a:solidFill>
                <a:latin typeface="HK Grotesk Bold"/>
              </a:rPr>
              <a:t>Entrepreneurship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77983" y="2651125"/>
            <a:ext cx="7398207" cy="42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191769"/>
                </a:solidFill>
                <a:latin typeface="HK Grotesk Bold"/>
              </a:rPr>
              <a:t>5. Impulso del arraigo mediante la vinculación política</a:t>
            </a: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191769"/>
                </a:solidFill>
                <a:latin typeface="HK Grotesk Bold"/>
              </a:rPr>
              <a:t>6. Comunicación adaptada</a:t>
            </a: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191769"/>
                </a:solidFill>
                <a:latin typeface="HK Grotesk Bold"/>
              </a:rPr>
              <a:t>7. Transformación del lenguaje</a:t>
            </a:r>
          </a:p>
          <a:p>
            <a:pPr>
              <a:lnSpc>
                <a:spcPts val="5599"/>
              </a:lnSpc>
            </a:pPr>
            <a:endParaRPr lang="en-US" sz="3999">
              <a:solidFill>
                <a:srgbClr val="191769"/>
              </a:solidFill>
              <a:latin typeface="HK Grotesk Bold"/>
            </a:endParaRPr>
          </a:p>
          <a:p>
            <a:pPr>
              <a:lnSpc>
                <a:spcPts val="5599"/>
              </a:lnSpc>
            </a:pPr>
            <a:endParaRPr lang="en-US" sz="3999">
              <a:solidFill>
                <a:srgbClr val="191769"/>
              </a:solidFill>
              <a:latin typeface="HK Grotesk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9454380" y="2083975"/>
            <a:ext cx="7492468" cy="6960870"/>
            <a:chOff x="0" y="0"/>
            <a:chExt cx="9989957" cy="9281160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236357" y="0"/>
              <a:ext cx="9281160" cy="9281160"/>
              <a:chOff x="0" y="0"/>
              <a:chExt cx="7620000" cy="762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58836" y="-1909"/>
                <a:ext cx="2500192" cy="2386338"/>
              </a:xfrm>
              <a:custGeom>
                <a:avLst/>
                <a:gdLst/>
                <a:ahLst/>
                <a:cxnLst/>
                <a:rect l="l" t="t" r="r" b="b"/>
                <a:pathLst>
                  <a:path w="2500192" h="2386338">
                    <a:moveTo>
                      <a:pt x="1250096" y="1909"/>
                    </a:moveTo>
                    <a:cubicBezTo>
                      <a:pt x="823231" y="0"/>
                      <a:pt x="427971" y="226634"/>
                      <a:pt x="213986" y="595996"/>
                    </a:cubicBezTo>
                    <a:cubicBezTo>
                      <a:pt x="0" y="965357"/>
                      <a:pt x="0" y="1420981"/>
                      <a:pt x="213986" y="1790342"/>
                    </a:cubicBezTo>
                    <a:cubicBezTo>
                      <a:pt x="427971" y="2159704"/>
                      <a:pt x="823231" y="2386338"/>
                      <a:pt x="1250096" y="2384429"/>
                    </a:cubicBezTo>
                    <a:cubicBezTo>
                      <a:pt x="1676961" y="2386338"/>
                      <a:pt x="2072221" y="2159704"/>
                      <a:pt x="2286206" y="1790342"/>
                    </a:cubicBezTo>
                    <a:cubicBezTo>
                      <a:pt x="2500192" y="1420981"/>
                      <a:pt x="2500192" y="965357"/>
                      <a:pt x="2286206" y="595996"/>
                    </a:cubicBezTo>
                    <a:cubicBezTo>
                      <a:pt x="2072221" y="226634"/>
                      <a:pt x="1676961" y="0"/>
                      <a:pt x="1250096" y="1909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6083" r="-158795"/>
                </a:stretch>
              </a:blip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2559904" y="-1909"/>
                <a:ext cx="2500192" cy="2386338"/>
              </a:xfrm>
              <a:custGeom>
                <a:avLst/>
                <a:gdLst/>
                <a:ahLst/>
                <a:cxnLst/>
                <a:rect l="l" t="t" r="r" b="b"/>
                <a:pathLst>
                  <a:path w="2500192" h="2386338">
                    <a:moveTo>
                      <a:pt x="1250096" y="1909"/>
                    </a:moveTo>
                    <a:cubicBezTo>
                      <a:pt x="823231" y="0"/>
                      <a:pt x="427971" y="226634"/>
                      <a:pt x="213986" y="595996"/>
                    </a:cubicBezTo>
                    <a:cubicBezTo>
                      <a:pt x="0" y="965357"/>
                      <a:pt x="0" y="1420981"/>
                      <a:pt x="213986" y="1790342"/>
                    </a:cubicBezTo>
                    <a:cubicBezTo>
                      <a:pt x="427971" y="2159704"/>
                      <a:pt x="823231" y="2386338"/>
                      <a:pt x="1250096" y="2384429"/>
                    </a:cubicBezTo>
                    <a:cubicBezTo>
                      <a:pt x="1676961" y="2386338"/>
                      <a:pt x="2072221" y="2159704"/>
                      <a:pt x="2286206" y="1790342"/>
                    </a:cubicBezTo>
                    <a:cubicBezTo>
                      <a:pt x="2500192" y="1420981"/>
                      <a:pt x="2500192" y="965357"/>
                      <a:pt x="2286206" y="595996"/>
                    </a:cubicBezTo>
                    <a:cubicBezTo>
                      <a:pt x="2072221" y="226634"/>
                      <a:pt x="1676961" y="0"/>
                      <a:pt x="1250096" y="1909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8230" r="-18230"/>
                </a:stretch>
              </a:blip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5178644" y="-1909"/>
                <a:ext cx="2500192" cy="2386338"/>
              </a:xfrm>
              <a:custGeom>
                <a:avLst/>
                <a:gdLst/>
                <a:ahLst/>
                <a:cxnLst/>
                <a:rect l="l" t="t" r="r" b="b"/>
                <a:pathLst>
                  <a:path w="2500192" h="2386338">
                    <a:moveTo>
                      <a:pt x="1250096" y="1909"/>
                    </a:moveTo>
                    <a:cubicBezTo>
                      <a:pt x="823231" y="0"/>
                      <a:pt x="427972" y="226634"/>
                      <a:pt x="213986" y="595996"/>
                    </a:cubicBezTo>
                    <a:cubicBezTo>
                      <a:pt x="0" y="965357"/>
                      <a:pt x="0" y="1420981"/>
                      <a:pt x="213986" y="1790342"/>
                    </a:cubicBezTo>
                    <a:cubicBezTo>
                      <a:pt x="427972" y="2159704"/>
                      <a:pt x="823231" y="2386338"/>
                      <a:pt x="1250096" y="2384429"/>
                    </a:cubicBezTo>
                    <a:cubicBezTo>
                      <a:pt x="1676962" y="2386338"/>
                      <a:pt x="2072220" y="2159704"/>
                      <a:pt x="2286207" y="1790342"/>
                    </a:cubicBezTo>
                    <a:cubicBezTo>
                      <a:pt x="2500192" y="1420981"/>
                      <a:pt x="2500192" y="965357"/>
                      <a:pt x="2286207" y="595996"/>
                    </a:cubicBezTo>
                    <a:cubicBezTo>
                      <a:pt x="2072220" y="226634"/>
                      <a:pt x="1676962" y="0"/>
                      <a:pt x="1250096" y="190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223" r="-166690"/>
                </a:stretch>
              </a:blip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-58836" y="2616831"/>
                <a:ext cx="2500192" cy="2386338"/>
              </a:xfrm>
              <a:custGeom>
                <a:avLst/>
                <a:gdLst/>
                <a:ahLst/>
                <a:cxnLst/>
                <a:rect l="l" t="t" r="r" b="b"/>
                <a:pathLst>
                  <a:path w="2500192" h="2386338">
                    <a:moveTo>
                      <a:pt x="1250096" y="1909"/>
                    </a:moveTo>
                    <a:cubicBezTo>
                      <a:pt x="823231" y="0"/>
                      <a:pt x="427972" y="226634"/>
                      <a:pt x="213986" y="595996"/>
                    </a:cubicBezTo>
                    <a:cubicBezTo>
                      <a:pt x="0" y="965357"/>
                      <a:pt x="0" y="1420981"/>
                      <a:pt x="213986" y="1790342"/>
                    </a:cubicBezTo>
                    <a:cubicBezTo>
                      <a:pt x="427972" y="2159703"/>
                      <a:pt x="823231" y="2386338"/>
                      <a:pt x="1250096" y="2384429"/>
                    </a:cubicBezTo>
                    <a:cubicBezTo>
                      <a:pt x="1676961" y="2386338"/>
                      <a:pt x="2072221" y="2159703"/>
                      <a:pt x="2286206" y="1790342"/>
                    </a:cubicBezTo>
                    <a:cubicBezTo>
                      <a:pt x="2500192" y="1420981"/>
                      <a:pt x="2500192" y="965357"/>
                      <a:pt x="2286206" y="595996"/>
                    </a:cubicBezTo>
                    <a:cubicBezTo>
                      <a:pt x="2072221" y="226634"/>
                      <a:pt x="1676961" y="0"/>
                      <a:pt x="1250096" y="190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133057" r="-33410"/>
                </a:stretch>
              </a:blip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2559904" y="2616831"/>
                <a:ext cx="2500192" cy="2386338"/>
              </a:xfrm>
              <a:custGeom>
                <a:avLst/>
                <a:gdLst/>
                <a:ahLst/>
                <a:cxnLst/>
                <a:rect l="l" t="t" r="r" b="b"/>
                <a:pathLst>
                  <a:path w="2500192" h="2386338">
                    <a:moveTo>
                      <a:pt x="1250096" y="1909"/>
                    </a:moveTo>
                    <a:cubicBezTo>
                      <a:pt x="823231" y="0"/>
                      <a:pt x="427972" y="226634"/>
                      <a:pt x="213986" y="595996"/>
                    </a:cubicBezTo>
                    <a:cubicBezTo>
                      <a:pt x="0" y="965357"/>
                      <a:pt x="0" y="1420981"/>
                      <a:pt x="213986" y="1790342"/>
                    </a:cubicBezTo>
                    <a:cubicBezTo>
                      <a:pt x="427972" y="2159703"/>
                      <a:pt x="823231" y="2386338"/>
                      <a:pt x="1250096" y="2384429"/>
                    </a:cubicBezTo>
                    <a:cubicBezTo>
                      <a:pt x="1676961" y="2386338"/>
                      <a:pt x="2072221" y="2159703"/>
                      <a:pt x="2286206" y="1790342"/>
                    </a:cubicBezTo>
                    <a:cubicBezTo>
                      <a:pt x="2500192" y="1420981"/>
                      <a:pt x="2500192" y="965357"/>
                      <a:pt x="2286206" y="595996"/>
                    </a:cubicBezTo>
                    <a:cubicBezTo>
                      <a:pt x="2072221" y="226634"/>
                      <a:pt x="1676961" y="0"/>
                      <a:pt x="1250096" y="1909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130417" r="-34461"/>
                </a:stretch>
              </a:blip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5237480" y="2618740"/>
                <a:ext cx="2382520" cy="2382520"/>
              </a:xfrm>
              <a:custGeom>
                <a:avLst/>
                <a:gdLst/>
                <a:ahLst/>
                <a:cxnLst/>
                <a:rect l="l" t="t" r="r" b="b"/>
                <a:pathLst>
                  <a:path w="2382520" h="2382520">
                    <a:moveTo>
                      <a:pt x="1191260" y="0"/>
                    </a:moveTo>
                    <a:cubicBezTo>
                      <a:pt x="1849120" y="0"/>
                      <a:pt x="2382520" y="533400"/>
                      <a:pt x="2382520" y="1191260"/>
                    </a:cubicBezTo>
                    <a:cubicBezTo>
                      <a:pt x="2382520" y="1849120"/>
                      <a:pt x="1849120" y="2382520"/>
                      <a:pt x="1191260" y="2382520"/>
                    </a:cubicBezTo>
                    <a:cubicBezTo>
                      <a:pt x="533400" y="2382520"/>
                      <a:pt x="0" y="1849120"/>
                      <a:pt x="0" y="1191260"/>
                    </a:cubicBezTo>
                    <a:cubicBezTo>
                      <a:pt x="1270" y="533400"/>
                      <a:pt x="534670" y="0"/>
                      <a:pt x="119126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6632" r="-433611"/>
                </a:stretch>
              </a:blip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5238750"/>
                <a:ext cx="2382520" cy="2382520"/>
              </a:xfrm>
              <a:custGeom>
                <a:avLst/>
                <a:gdLst/>
                <a:ahLst/>
                <a:cxnLst/>
                <a:rect l="l" t="t" r="r" b="b"/>
                <a:pathLst>
                  <a:path w="2382520" h="2382520">
                    <a:moveTo>
                      <a:pt x="1191260" y="0"/>
                    </a:moveTo>
                    <a:cubicBezTo>
                      <a:pt x="1849120" y="0"/>
                      <a:pt x="2382520" y="533400"/>
                      <a:pt x="2382520" y="1191260"/>
                    </a:cubicBezTo>
                    <a:cubicBezTo>
                      <a:pt x="2382520" y="1849120"/>
                      <a:pt x="1849120" y="2382520"/>
                      <a:pt x="1191260" y="2382520"/>
                    </a:cubicBezTo>
                    <a:cubicBezTo>
                      <a:pt x="533400" y="2381250"/>
                      <a:pt x="0" y="1847850"/>
                      <a:pt x="0" y="1189990"/>
                    </a:cubicBezTo>
                    <a:cubicBezTo>
                      <a:pt x="0" y="532130"/>
                      <a:pt x="533400" y="0"/>
                      <a:pt x="119126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139656" r="-300587"/>
                </a:stretch>
              </a:blip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2618740" y="5238750"/>
                <a:ext cx="2382520" cy="2381250"/>
              </a:xfrm>
              <a:custGeom>
                <a:avLst/>
                <a:gdLst/>
                <a:ahLst/>
                <a:cxnLst/>
                <a:rect l="l" t="t" r="r" b="b"/>
                <a:pathLst>
                  <a:path w="2382520" h="2381250">
                    <a:moveTo>
                      <a:pt x="1191260" y="0"/>
                    </a:moveTo>
                    <a:cubicBezTo>
                      <a:pt x="1849120" y="0"/>
                      <a:pt x="2382520" y="533400"/>
                      <a:pt x="2382520" y="1191260"/>
                    </a:cubicBezTo>
                    <a:cubicBezTo>
                      <a:pt x="2382520" y="1849120"/>
                      <a:pt x="1849120" y="2381250"/>
                      <a:pt x="1191260" y="2381250"/>
                    </a:cubicBezTo>
                    <a:cubicBezTo>
                      <a:pt x="533400" y="2381250"/>
                      <a:pt x="0" y="1847850"/>
                      <a:pt x="0" y="1189990"/>
                    </a:cubicBezTo>
                    <a:cubicBezTo>
                      <a:pt x="0" y="532130"/>
                      <a:pt x="533400" y="0"/>
                      <a:pt x="119126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299440" r="-140515"/>
                </a:stretch>
              </a:blip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5178644" y="5235571"/>
                <a:ext cx="2500192" cy="2386338"/>
              </a:xfrm>
              <a:custGeom>
                <a:avLst/>
                <a:gdLst/>
                <a:ahLst/>
                <a:cxnLst/>
                <a:rect l="l" t="t" r="r" b="b"/>
                <a:pathLst>
                  <a:path w="2500192" h="2386338">
                    <a:moveTo>
                      <a:pt x="1250096" y="1909"/>
                    </a:moveTo>
                    <a:cubicBezTo>
                      <a:pt x="823231" y="0"/>
                      <a:pt x="427972" y="226634"/>
                      <a:pt x="213986" y="595996"/>
                    </a:cubicBezTo>
                    <a:cubicBezTo>
                      <a:pt x="0" y="965357"/>
                      <a:pt x="0" y="1420981"/>
                      <a:pt x="213986" y="1790342"/>
                    </a:cubicBezTo>
                    <a:cubicBezTo>
                      <a:pt x="427972" y="2159703"/>
                      <a:pt x="823231" y="2386338"/>
                      <a:pt x="1250096" y="2384429"/>
                    </a:cubicBezTo>
                    <a:cubicBezTo>
                      <a:pt x="1676962" y="2386338"/>
                      <a:pt x="2072220" y="2159703"/>
                      <a:pt x="2286207" y="1790342"/>
                    </a:cubicBezTo>
                    <a:cubicBezTo>
                      <a:pt x="2500192" y="1420981"/>
                      <a:pt x="2500192" y="965357"/>
                      <a:pt x="2286207" y="595996"/>
                    </a:cubicBezTo>
                    <a:cubicBezTo>
                      <a:pt x="2072220" y="226634"/>
                      <a:pt x="1676962" y="0"/>
                      <a:pt x="1250096" y="1909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423341" r="-14491"/>
                </a:stretch>
              </a:blipFill>
            </p:spPr>
          </p:sp>
        </p:grpSp>
        <p:sp>
          <p:nvSpPr>
            <p:cNvPr id="17" name="Freeform 17"/>
            <p:cNvSpPr/>
            <p:nvPr/>
          </p:nvSpPr>
          <p:spPr>
            <a:xfrm>
              <a:off x="236357" y="5180930"/>
              <a:ext cx="9753600" cy="323827"/>
            </a:xfrm>
            <a:custGeom>
              <a:avLst/>
              <a:gdLst/>
              <a:ahLst/>
              <a:cxnLst/>
              <a:rect l="l" t="t" r="r" b="b"/>
              <a:pathLst>
                <a:path w="9753600" h="323827">
                  <a:moveTo>
                    <a:pt x="0" y="0"/>
                  </a:moveTo>
                  <a:lnTo>
                    <a:pt x="9753600" y="0"/>
                  </a:lnTo>
                  <a:lnTo>
                    <a:pt x="9753600" y="323827"/>
                  </a:lnTo>
                  <a:lnTo>
                    <a:pt x="0" y="323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370964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37" y="8298757"/>
              <a:ext cx="9753600" cy="323827"/>
            </a:xfrm>
            <a:custGeom>
              <a:avLst/>
              <a:gdLst/>
              <a:ahLst/>
              <a:cxnLst/>
              <a:rect l="l" t="t" r="r" b="b"/>
              <a:pathLst>
                <a:path w="9753600" h="323827">
                  <a:moveTo>
                    <a:pt x="0" y="0"/>
                  </a:moveTo>
                  <a:lnTo>
                    <a:pt x="9753600" y="0"/>
                  </a:lnTo>
                  <a:lnTo>
                    <a:pt x="9753600" y="323827"/>
                  </a:lnTo>
                  <a:lnTo>
                    <a:pt x="0" y="323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370964"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0" y="2063103"/>
              <a:ext cx="9753600" cy="323827"/>
            </a:xfrm>
            <a:custGeom>
              <a:avLst/>
              <a:gdLst/>
              <a:ahLst/>
              <a:cxnLst/>
              <a:rect l="l" t="t" r="r" b="b"/>
              <a:pathLst>
                <a:path w="9753600" h="323827">
                  <a:moveTo>
                    <a:pt x="0" y="0"/>
                  </a:moveTo>
                  <a:lnTo>
                    <a:pt x="9753600" y="0"/>
                  </a:lnTo>
                  <a:lnTo>
                    <a:pt x="9753600" y="323827"/>
                  </a:lnTo>
                  <a:lnTo>
                    <a:pt x="0" y="323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370964"/>
              </a:stretch>
            </a:blipFill>
          </p:spPr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7983" y="1730005"/>
            <a:ext cx="354536" cy="353971"/>
          </a:xfrm>
          <a:prstGeom prst="rect">
            <a:avLst/>
          </a:prstGeom>
          <a:solidFill>
            <a:srgbClr val="FFC92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160" y="2950441"/>
            <a:ext cx="10110926" cy="68104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28800" y="1618080"/>
            <a:ext cx="10609167" cy="694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321"/>
              </a:lnSpc>
              <a:spcBef>
                <a:spcPct val="0"/>
              </a:spcBef>
            </a:pPr>
            <a:r>
              <a:rPr lang="en-US" sz="5375">
                <a:solidFill>
                  <a:srgbClr val="191769"/>
                </a:solidFill>
                <a:latin typeface="HK Grotesk Bold"/>
              </a:rPr>
              <a:t>10 propuestas Redr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7367" y="277086"/>
            <a:ext cx="2864786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74"/>
              </a:lnSpc>
              <a:spcBef>
                <a:spcPct val="0"/>
              </a:spcBef>
            </a:pPr>
            <a:r>
              <a:rPr lang="en-US" sz="2499">
                <a:solidFill>
                  <a:srgbClr val="191769"/>
                </a:solidFill>
                <a:latin typeface="HK Grotesk Bold"/>
              </a:rPr>
              <a:t>Entrepreneurship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55250" y="2908074"/>
            <a:ext cx="6771157" cy="279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191769"/>
                </a:solidFill>
                <a:latin typeface="HK Grotesk Bold"/>
              </a:rPr>
              <a:t>8. Desarrollo rural: empleo, servicios, vivienda.</a:t>
            </a: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191769"/>
                </a:solidFill>
                <a:latin typeface="HK Grotesk Bold"/>
              </a:rPr>
              <a:t>9. Espacios de participación</a:t>
            </a: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191769"/>
                </a:solidFill>
                <a:latin typeface="HK Grotesk Bold"/>
              </a:rPr>
              <a:t>10. Concepto de </a:t>
            </a:r>
            <a:r>
              <a:rPr lang="en-US" sz="3999">
                <a:solidFill>
                  <a:srgbClr val="191769"/>
                </a:solidFill>
                <a:latin typeface="HK Grotesk Bold Italics"/>
              </a:rPr>
              <a:t>juventud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677400" y="1025345"/>
            <a:ext cx="7626567" cy="2911066"/>
            <a:chOff x="0" y="0"/>
            <a:chExt cx="10168756" cy="38814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97269" cy="1776481"/>
            </a:xfrm>
            <a:custGeom>
              <a:avLst/>
              <a:gdLst/>
              <a:ahLst/>
              <a:cxnLst/>
              <a:rect l="l" t="t" r="r" b="b"/>
              <a:pathLst>
                <a:path w="697269" h="1776481">
                  <a:moveTo>
                    <a:pt x="0" y="0"/>
                  </a:moveTo>
                  <a:lnTo>
                    <a:pt x="697269" y="0"/>
                  </a:lnTo>
                  <a:lnTo>
                    <a:pt x="697269" y="1776481"/>
                  </a:lnTo>
                  <a:lnTo>
                    <a:pt x="0" y="17764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5400000">
              <a:off x="-808920" y="2127837"/>
              <a:ext cx="3348674" cy="158496"/>
            </a:xfrm>
            <a:custGeom>
              <a:avLst/>
              <a:gdLst/>
              <a:ahLst/>
              <a:cxnLst/>
              <a:rect l="l" t="t" r="r" b="b"/>
              <a:pathLst>
                <a:path w="3348674" h="158496">
                  <a:moveTo>
                    <a:pt x="0" y="0"/>
                  </a:moveTo>
                  <a:lnTo>
                    <a:pt x="3348674" y="0"/>
                  </a:lnTo>
                  <a:lnTo>
                    <a:pt x="3348674" y="158496"/>
                  </a:lnTo>
                  <a:lnTo>
                    <a:pt x="0" y="158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91267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1029989" y="485123"/>
              <a:ext cx="9138767" cy="2883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 dirty="0">
                  <a:solidFill>
                    <a:srgbClr val="0097B2"/>
                  </a:solidFill>
                  <a:latin typeface="HK Grotesk Bold"/>
                </a:rPr>
                <a:t>¿</a:t>
              </a:r>
              <a:r>
                <a:rPr lang="en-US" sz="2499" dirty="0" err="1">
                  <a:solidFill>
                    <a:srgbClr val="0097B2"/>
                  </a:solidFill>
                  <a:latin typeface="HK Grotesk Bold"/>
                </a:rPr>
                <a:t>Llevarías</a:t>
              </a:r>
              <a:r>
                <a:rPr lang="en-US" sz="2499" dirty="0">
                  <a:solidFill>
                    <a:srgbClr val="0097B2"/>
                  </a:solidFill>
                  <a:latin typeface="HK Grotesk Bold"/>
                </a:rPr>
                <a:t> a </a:t>
              </a:r>
              <a:r>
                <a:rPr lang="en-US" sz="2499" dirty="0" err="1">
                  <a:solidFill>
                    <a:srgbClr val="0097B2"/>
                  </a:solidFill>
                  <a:latin typeface="HK Grotesk Bold"/>
                </a:rPr>
                <a:t>cabo</a:t>
              </a:r>
              <a:r>
                <a:rPr lang="en-US" sz="2499" dirty="0">
                  <a:solidFill>
                    <a:srgbClr val="0097B2"/>
                  </a:solidFill>
                  <a:latin typeface="HK Grotesk Bold"/>
                </a:rPr>
                <a:t> </a:t>
              </a:r>
              <a:r>
                <a:rPr lang="en-US" sz="2499" dirty="0" err="1">
                  <a:solidFill>
                    <a:srgbClr val="0097B2"/>
                  </a:solidFill>
                  <a:latin typeface="HK Grotesk Bold"/>
                </a:rPr>
                <a:t>otro</a:t>
              </a:r>
              <a:r>
                <a:rPr lang="en-US" sz="2499" dirty="0">
                  <a:solidFill>
                    <a:srgbClr val="0097B2"/>
                  </a:solidFill>
                  <a:latin typeface="HK Grotesk Bold"/>
                </a:rPr>
                <a:t> </a:t>
              </a:r>
              <a:r>
                <a:rPr lang="en-US" sz="2499" dirty="0" err="1">
                  <a:solidFill>
                    <a:srgbClr val="0097B2"/>
                  </a:solidFill>
                  <a:latin typeface="HK Grotesk Bold"/>
                </a:rPr>
                <a:t>tipo</a:t>
              </a:r>
              <a:r>
                <a:rPr lang="en-US" sz="2499" dirty="0">
                  <a:solidFill>
                    <a:srgbClr val="0097B2"/>
                  </a:solidFill>
                  <a:latin typeface="HK Grotesk Bold"/>
                </a:rPr>
                <a:t> de </a:t>
              </a:r>
              <a:r>
                <a:rPr lang="en-US" sz="2499" dirty="0" err="1">
                  <a:solidFill>
                    <a:srgbClr val="0097B2"/>
                  </a:solidFill>
                  <a:latin typeface="HK Grotesk Bold"/>
                </a:rPr>
                <a:t>procesos</a:t>
              </a:r>
              <a:r>
                <a:rPr lang="en-US" sz="2499" dirty="0">
                  <a:solidFill>
                    <a:srgbClr val="0097B2"/>
                  </a:solidFill>
                  <a:latin typeface="HK Grotesk Bold"/>
                </a:rPr>
                <a:t> </a:t>
              </a:r>
              <a:r>
                <a:rPr lang="en-US" sz="2499" dirty="0" err="1">
                  <a:solidFill>
                    <a:srgbClr val="0097B2"/>
                  </a:solidFill>
                  <a:latin typeface="HK Grotesk Bold"/>
                </a:rPr>
                <a:t>participativos</a:t>
              </a:r>
              <a:r>
                <a:rPr lang="en-US" sz="2499" dirty="0">
                  <a:solidFill>
                    <a:srgbClr val="0097B2"/>
                  </a:solidFill>
                  <a:latin typeface="HK Grotesk Bold"/>
                </a:rPr>
                <a:t> a lo largo de los 7 </a:t>
              </a:r>
              <a:r>
                <a:rPr lang="en-US" sz="2499" dirty="0" err="1">
                  <a:solidFill>
                    <a:srgbClr val="0097B2"/>
                  </a:solidFill>
                  <a:latin typeface="HK Grotesk Bold"/>
                </a:rPr>
                <a:t>años</a:t>
              </a:r>
              <a:r>
                <a:rPr lang="en-US" sz="2499" dirty="0">
                  <a:solidFill>
                    <a:srgbClr val="0097B2"/>
                  </a:solidFill>
                  <a:latin typeface="HK Grotesk Bold"/>
                </a:rPr>
                <a:t> del </a:t>
              </a:r>
              <a:r>
                <a:rPr lang="en-US" sz="2499" dirty="0" err="1">
                  <a:solidFill>
                    <a:srgbClr val="0097B2"/>
                  </a:solidFill>
                  <a:latin typeface="HK Grotesk Bold"/>
                </a:rPr>
                <a:t>periodo</a:t>
              </a:r>
              <a:r>
                <a:rPr lang="en-US" sz="2499" dirty="0">
                  <a:solidFill>
                    <a:srgbClr val="0097B2"/>
                  </a:solidFill>
                  <a:latin typeface="HK Grotesk Bold"/>
                </a:rPr>
                <a:t> de </a:t>
              </a:r>
              <a:r>
                <a:rPr lang="en-US" sz="2499" dirty="0" err="1">
                  <a:solidFill>
                    <a:srgbClr val="0097B2"/>
                  </a:solidFill>
                  <a:latin typeface="HK Grotesk Bold"/>
                </a:rPr>
                <a:t>programación</a:t>
              </a:r>
              <a:r>
                <a:rPr lang="en-US" sz="2499" dirty="0">
                  <a:solidFill>
                    <a:srgbClr val="0097B2"/>
                  </a:solidFill>
                  <a:latin typeface="HK Grotesk Bold"/>
                </a:rPr>
                <a:t> para </a:t>
              </a:r>
              <a:r>
                <a:rPr lang="en-US" sz="2499" dirty="0" err="1">
                  <a:solidFill>
                    <a:srgbClr val="0097B2"/>
                  </a:solidFill>
                  <a:latin typeface="HK Grotesk Bold"/>
                </a:rPr>
                <a:t>conocer</a:t>
              </a:r>
              <a:r>
                <a:rPr lang="en-US" sz="2499" dirty="0">
                  <a:solidFill>
                    <a:srgbClr val="0097B2"/>
                  </a:solidFill>
                  <a:latin typeface="HK Grotesk Bold"/>
                </a:rPr>
                <a:t> </a:t>
              </a:r>
              <a:r>
                <a:rPr lang="en-US" sz="2499" dirty="0" err="1">
                  <a:solidFill>
                    <a:srgbClr val="0097B2"/>
                  </a:solidFill>
                  <a:latin typeface="HK Grotesk Bold"/>
                </a:rPr>
                <a:t>más</a:t>
              </a:r>
              <a:r>
                <a:rPr lang="en-US" sz="2499" dirty="0">
                  <a:solidFill>
                    <a:srgbClr val="0097B2"/>
                  </a:solidFill>
                  <a:latin typeface="HK Grotesk Bold"/>
                </a:rPr>
                <a:t> </a:t>
              </a:r>
              <a:r>
                <a:rPr lang="en-US" sz="2499" dirty="0" err="1">
                  <a:solidFill>
                    <a:srgbClr val="0097B2"/>
                  </a:solidFill>
                  <a:latin typeface="HK Grotesk Bold"/>
                </a:rPr>
                <a:t>sobre</a:t>
              </a:r>
              <a:r>
                <a:rPr lang="en-US" sz="2499" dirty="0">
                  <a:solidFill>
                    <a:srgbClr val="0097B2"/>
                  </a:solidFill>
                  <a:latin typeface="HK Grotesk Bold"/>
                </a:rPr>
                <a:t> la </a:t>
              </a:r>
              <a:r>
                <a:rPr lang="en-US" sz="2499" dirty="0" err="1">
                  <a:solidFill>
                    <a:srgbClr val="0097B2"/>
                  </a:solidFill>
                  <a:latin typeface="HK Grotesk Bold"/>
                </a:rPr>
                <a:t>opinión</a:t>
              </a:r>
              <a:r>
                <a:rPr lang="en-US" sz="2499" dirty="0">
                  <a:solidFill>
                    <a:srgbClr val="0097B2"/>
                  </a:solidFill>
                  <a:latin typeface="HK Grotesk Bold"/>
                </a:rPr>
                <a:t> de los </a:t>
              </a:r>
              <a:r>
                <a:rPr lang="en-US" sz="2499" dirty="0" err="1">
                  <a:solidFill>
                    <a:srgbClr val="0097B2"/>
                  </a:solidFill>
                  <a:latin typeface="HK Grotesk Bold"/>
                </a:rPr>
                <a:t>habitantes</a:t>
              </a:r>
              <a:r>
                <a:rPr lang="en-US" sz="2499" dirty="0">
                  <a:solidFill>
                    <a:srgbClr val="0097B2"/>
                  </a:solidFill>
                  <a:latin typeface="HK Grotesk Bold"/>
                </a:rPr>
                <a:t> de </a:t>
              </a:r>
              <a:r>
                <a:rPr lang="en-US" sz="2499" dirty="0" err="1">
                  <a:solidFill>
                    <a:srgbClr val="0097B2"/>
                  </a:solidFill>
                  <a:latin typeface="HK Grotesk Bold"/>
                </a:rPr>
                <a:t>tu</a:t>
              </a:r>
              <a:r>
                <a:rPr lang="en-US" sz="2499" dirty="0">
                  <a:solidFill>
                    <a:srgbClr val="0097B2"/>
                  </a:solidFill>
                  <a:latin typeface="HK Grotesk Bold"/>
                </a:rPr>
                <a:t> </a:t>
              </a:r>
              <a:r>
                <a:rPr lang="en-US" sz="2499" dirty="0" err="1">
                  <a:solidFill>
                    <a:srgbClr val="0097B2"/>
                  </a:solidFill>
                  <a:latin typeface="HK Grotesk Bold"/>
                </a:rPr>
                <a:t>territorio</a:t>
              </a:r>
              <a:r>
                <a:rPr lang="en-US" sz="2499" dirty="0">
                  <a:solidFill>
                    <a:srgbClr val="0097B2"/>
                  </a:solidFill>
                  <a:latin typeface="HK Grotesk Bold"/>
                </a:rPr>
                <a:t>?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154396" y="9105900"/>
            <a:ext cx="3315096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191769"/>
                </a:solidFill>
                <a:latin typeface="HK Grotesk Bold"/>
              </a:rPr>
              <a:t>Fuente: Encuesta REDR (2020)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681373"/>
            <a:ext cx="3113289" cy="913434"/>
          </a:xfrm>
          <a:custGeom>
            <a:avLst/>
            <a:gdLst/>
            <a:ahLst/>
            <a:cxnLst/>
            <a:rect l="l" t="t" r="r" b="b"/>
            <a:pathLst>
              <a:path w="3113289" h="913434">
                <a:moveTo>
                  <a:pt x="0" y="0"/>
                </a:moveTo>
                <a:lnTo>
                  <a:pt x="3113289" y="0"/>
                </a:lnTo>
                <a:lnTo>
                  <a:pt x="3113289" y="913434"/>
                </a:lnTo>
                <a:lnTo>
                  <a:pt x="0" y="9134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0746" y="4541723"/>
            <a:ext cx="8437018" cy="5745277"/>
          </a:xfrm>
          <a:custGeom>
            <a:avLst/>
            <a:gdLst/>
            <a:ahLst/>
            <a:cxnLst/>
            <a:rect l="l" t="t" r="r" b="b"/>
            <a:pathLst>
              <a:path w="8437018" h="5745277">
                <a:moveTo>
                  <a:pt x="0" y="0"/>
                </a:moveTo>
                <a:lnTo>
                  <a:pt x="8437019" y="0"/>
                </a:lnTo>
                <a:lnTo>
                  <a:pt x="8437019" y="5745277"/>
                </a:lnTo>
                <a:lnTo>
                  <a:pt x="0" y="57452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333763" y="4152900"/>
            <a:ext cx="3991794" cy="119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10"/>
              </a:lnSpc>
              <a:spcBef>
                <a:spcPct val="0"/>
              </a:spcBef>
            </a:pPr>
            <a:r>
              <a:rPr lang="en-US" sz="9000" dirty="0">
                <a:solidFill>
                  <a:srgbClr val="191769"/>
                </a:solidFill>
                <a:latin typeface="HK Grotesk Bold"/>
              </a:rPr>
              <a:t>Gracias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300902" y="6553200"/>
            <a:ext cx="6057517" cy="300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3999">
                <a:solidFill>
                  <a:srgbClr val="0097B2"/>
                </a:solidFill>
                <a:latin typeface="HK Grotesk Bold"/>
              </a:rPr>
              <a:t>Red Española de Desarrollo Rural (REDR)</a:t>
            </a:r>
          </a:p>
          <a:p>
            <a:pPr algn="ctr">
              <a:lnSpc>
                <a:spcPts val="3959"/>
              </a:lnSpc>
            </a:pPr>
            <a:endParaRPr lang="en-US" sz="3999">
              <a:solidFill>
                <a:srgbClr val="0097B2"/>
              </a:solidFill>
              <a:latin typeface="HK Grotesk Bold"/>
            </a:endParaRPr>
          </a:p>
          <a:p>
            <a:pPr algn="ctr">
              <a:lnSpc>
                <a:spcPts val="3959"/>
              </a:lnSpc>
            </a:pPr>
            <a:r>
              <a:rPr lang="en-US" sz="3999">
                <a:solidFill>
                  <a:srgbClr val="0097B2"/>
                </a:solidFill>
                <a:latin typeface="HK Grotesk Bold"/>
              </a:rPr>
              <a:t>redr@redr.es </a:t>
            </a:r>
          </a:p>
          <a:p>
            <a:pPr algn="ctr">
              <a:lnSpc>
                <a:spcPts val="3959"/>
              </a:lnSpc>
            </a:pPr>
            <a:endParaRPr lang="en-US" sz="3999">
              <a:solidFill>
                <a:srgbClr val="0097B2"/>
              </a:solidFill>
              <a:latin typeface="HK Grotesk Bold"/>
            </a:endParaRPr>
          </a:p>
          <a:p>
            <a:pPr marL="0" lvl="0" indent="0" algn="ctr">
              <a:lnSpc>
                <a:spcPts val="3959"/>
              </a:lnSpc>
              <a:spcBef>
                <a:spcPct val="0"/>
              </a:spcBef>
            </a:pPr>
            <a:r>
              <a:rPr lang="en-US" sz="3999">
                <a:solidFill>
                  <a:srgbClr val="0097B2"/>
                </a:solidFill>
                <a:latin typeface="HK Grotesk Bold"/>
              </a:rPr>
              <a:t>redr.es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00870" y="2068582"/>
            <a:ext cx="2057711" cy="2054605"/>
          </a:xfrm>
          <a:prstGeom prst="rect">
            <a:avLst/>
          </a:prstGeom>
          <a:solidFill>
            <a:srgbClr val="62A25D"/>
          </a:solidFill>
        </p:spPr>
      </p:sp>
      <p:sp>
        <p:nvSpPr>
          <p:cNvPr id="3" name="AutoShape 3"/>
          <p:cNvSpPr/>
          <p:nvPr/>
        </p:nvSpPr>
        <p:spPr>
          <a:xfrm>
            <a:off x="14158581" y="6177791"/>
            <a:ext cx="2057711" cy="2054605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4" name="AutoShape 4"/>
          <p:cNvSpPr/>
          <p:nvPr/>
        </p:nvSpPr>
        <p:spPr>
          <a:xfrm>
            <a:off x="14158581" y="4123186"/>
            <a:ext cx="4115421" cy="2054605"/>
          </a:xfrm>
          <a:prstGeom prst="rect">
            <a:avLst/>
          </a:prstGeom>
          <a:solidFill>
            <a:srgbClr val="FDCBDF"/>
          </a:solidFill>
        </p:spPr>
      </p:sp>
      <p:sp>
        <p:nvSpPr>
          <p:cNvPr id="5" name="AutoShape 5"/>
          <p:cNvSpPr/>
          <p:nvPr/>
        </p:nvSpPr>
        <p:spPr>
          <a:xfrm>
            <a:off x="12100870" y="8232395"/>
            <a:ext cx="2057711" cy="2054605"/>
          </a:xfrm>
          <a:prstGeom prst="rect">
            <a:avLst/>
          </a:prstGeom>
          <a:solidFill>
            <a:srgbClr val="29285D"/>
          </a:solidFill>
        </p:spPr>
      </p:sp>
      <p:sp>
        <p:nvSpPr>
          <p:cNvPr id="6" name="AutoShape 6"/>
          <p:cNvSpPr/>
          <p:nvPr/>
        </p:nvSpPr>
        <p:spPr>
          <a:xfrm>
            <a:off x="12100870" y="0"/>
            <a:ext cx="2057711" cy="2068582"/>
          </a:xfrm>
          <a:prstGeom prst="rect">
            <a:avLst/>
          </a:prstGeom>
          <a:solidFill>
            <a:srgbClr val="469BD8"/>
          </a:solidFill>
        </p:spPr>
      </p:sp>
      <p:sp>
        <p:nvSpPr>
          <p:cNvPr id="7" name="Freeform 7"/>
          <p:cNvSpPr/>
          <p:nvPr/>
        </p:nvSpPr>
        <p:spPr>
          <a:xfrm>
            <a:off x="1028700" y="681373"/>
            <a:ext cx="3113289" cy="913434"/>
          </a:xfrm>
          <a:custGeom>
            <a:avLst/>
            <a:gdLst/>
            <a:ahLst/>
            <a:cxnLst/>
            <a:rect l="l" t="t" r="r" b="b"/>
            <a:pathLst>
              <a:path w="3113289" h="913434">
                <a:moveTo>
                  <a:pt x="0" y="0"/>
                </a:moveTo>
                <a:lnTo>
                  <a:pt x="3113289" y="0"/>
                </a:lnTo>
                <a:lnTo>
                  <a:pt x="3113289" y="913434"/>
                </a:lnTo>
                <a:lnTo>
                  <a:pt x="0" y="9134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3683886"/>
            <a:ext cx="9728972" cy="2368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79"/>
              </a:lnSpc>
              <a:spcBef>
                <a:spcPct val="0"/>
              </a:spcBef>
            </a:pPr>
            <a:r>
              <a:rPr lang="en-US" sz="9171">
                <a:solidFill>
                  <a:srgbClr val="191769"/>
                </a:solidFill>
                <a:latin typeface="HK Grotesk Bold"/>
              </a:rPr>
              <a:t>Alineación con la UE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7983" y="1730005"/>
            <a:ext cx="354536" cy="353971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3" name="Freeform 3"/>
          <p:cNvSpPr/>
          <p:nvPr/>
        </p:nvSpPr>
        <p:spPr>
          <a:xfrm>
            <a:off x="8668753" y="0"/>
            <a:ext cx="9619247" cy="10287000"/>
          </a:xfrm>
          <a:custGeom>
            <a:avLst/>
            <a:gdLst/>
            <a:ahLst/>
            <a:cxnLst/>
            <a:rect l="l" t="t" r="r" b="b"/>
            <a:pathLst>
              <a:path w="9619247" h="10287000">
                <a:moveTo>
                  <a:pt x="0" y="0"/>
                </a:moveTo>
                <a:lnTo>
                  <a:pt x="9619247" y="0"/>
                </a:lnTo>
                <a:lnTo>
                  <a:pt x="961924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28800" y="1684556"/>
            <a:ext cx="5754820" cy="1350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321"/>
              </a:lnSpc>
              <a:spcBef>
                <a:spcPct val="0"/>
              </a:spcBef>
            </a:pPr>
            <a:r>
              <a:rPr lang="en-US" sz="5375">
                <a:solidFill>
                  <a:srgbClr val="191769"/>
                </a:solidFill>
                <a:latin typeface="HK Grotesk Bold"/>
              </a:rPr>
              <a:t>Año Europeo de la Juventud 2022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28800" y="6703820"/>
            <a:ext cx="5754820" cy="20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321"/>
              </a:lnSpc>
              <a:spcBef>
                <a:spcPct val="0"/>
              </a:spcBef>
            </a:pPr>
            <a:r>
              <a:rPr lang="en-US" sz="5375">
                <a:solidFill>
                  <a:srgbClr val="191769"/>
                </a:solidFill>
                <a:latin typeface="HK Grotesk Bold"/>
              </a:rPr>
              <a:t>Año Europeo de las Competencias 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8800" y="4192780"/>
            <a:ext cx="5754820" cy="20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321"/>
              </a:lnSpc>
              <a:spcBef>
                <a:spcPct val="0"/>
              </a:spcBef>
            </a:pPr>
            <a:r>
              <a:rPr lang="en-US" sz="5375">
                <a:solidFill>
                  <a:srgbClr val="191769"/>
                </a:solidFill>
                <a:latin typeface="HK Grotesk Bold"/>
              </a:rPr>
              <a:t>Año Europeo de las Capacidades 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00870" y="2068582"/>
            <a:ext cx="2057711" cy="2054605"/>
          </a:xfrm>
          <a:prstGeom prst="rect">
            <a:avLst/>
          </a:prstGeom>
          <a:solidFill>
            <a:srgbClr val="62A25D"/>
          </a:solidFill>
        </p:spPr>
      </p:sp>
      <p:sp>
        <p:nvSpPr>
          <p:cNvPr id="3" name="AutoShape 3"/>
          <p:cNvSpPr/>
          <p:nvPr/>
        </p:nvSpPr>
        <p:spPr>
          <a:xfrm>
            <a:off x="14158581" y="6177791"/>
            <a:ext cx="2057711" cy="2054605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4" name="AutoShape 4"/>
          <p:cNvSpPr/>
          <p:nvPr/>
        </p:nvSpPr>
        <p:spPr>
          <a:xfrm>
            <a:off x="14158581" y="4123186"/>
            <a:ext cx="4115421" cy="2054605"/>
          </a:xfrm>
          <a:prstGeom prst="rect">
            <a:avLst/>
          </a:prstGeom>
          <a:solidFill>
            <a:srgbClr val="FDCBDF"/>
          </a:solidFill>
        </p:spPr>
      </p:sp>
      <p:sp>
        <p:nvSpPr>
          <p:cNvPr id="5" name="AutoShape 5"/>
          <p:cNvSpPr/>
          <p:nvPr/>
        </p:nvSpPr>
        <p:spPr>
          <a:xfrm>
            <a:off x="12100870" y="8232395"/>
            <a:ext cx="2057711" cy="2054605"/>
          </a:xfrm>
          <a:prstGeom prst="rect">
            <a:avLst/>
          </a:prstGeom>
          <a:solidFill>
            <a:srgbClr val="29285D"/>
          </a:solidFill>
        </p:spPr>
      </p:sp>
      <p:sp>
        <p:nvSpPr>
          <p:cNvPr id="6" name="AutoShape 6"/>
          <p:cNvSpPr/>
          <p:nvPr/>
        </p:nvSpPr>
        <p:spPr>
          <a:xfrm>
            <a:off x="12100870" y="0"/>
            <a:ext cx="2057711" cy="2068582"/>
          </a:xfrm>
          <a:prstGeom prst="rect">
            <a:avLst/>
          </a:prstGeom>
          <a:solidFill>
            <a:srgbClr val="469BD8"/>
          </a:solidFill>
        </p:spPr>
      </p:sp>
      <p:sp>
        <p:nvSpPr>
          <p:cNvPr id="7" name="Freeform 7"/>
          <p:cNvSpPr/>
          <p:nvPr/>
        </p:nvSpPr>
        <p:spPr>
          <a:xfrm>
            <a:off x="1028700" y="681373"/>
            <a:ext cx="3113289" cy="913434"/>
          </a:xfrm>
          <a:custGeom>
            <a:avLst/>
            <a:gdLst/>
            <a:ahLst/>
            <a:cxnLst/>
            <a:rect l="l" t="t" r="r" b="b"/>
            <a:pathLst>
              <a:path w="3113289" h="913434">
                <a:moveTo>
                  <a:pt x="0" y="0"/>
                </a:moveTo>
                <a:lnTo>
                  <a:pt x="3113289" y="0"/>
                </a:lnTo>
                <a:lnTo>
                  <a:pt x="3113289" y="913434"/>
                </a:lnTo>
                <a:lnTo>
                  <a:pt x="0" y="9134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3683886"/>
            <a:ext cx="9728972" cy="2368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79"/>
              </a:lnSpc>
              <a:spcBef>
                <a:spcPct val="0"/>
              </a:spcBef>
            </a:pPr>
            <a:r>
              <a:rPr lang="en-US" sz="9171">
                <a:solidFill>
                  <a:srgbClr val="191769"/>
                </a:solidFill>
                <a:latin typeface="HK Grotesk Bold"/>
              </a:rPr>
              <a:t>Análisis y diagnóstico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7983" y="1730005"/>
            <a:ext cx="354536" cy="353971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3" name="Freeform 3"/>
          <p:cNvSpPr/>
          <p:nvPr/>
        </p:nvSpPr>
        <p:spPr>
          <a:xfrm>
            <a:off x="3278037" y="2844727"/>
            <a:ext cx="11731926" cy="5883957"/>
          </a:xfrm>
          <a:custGeom>
            <a:avLst/>
            <a:gdLst/>
            <a:ahLst/>
            <a:cxnLst/>
            <a:rect l="l" t="t" r="r" b="b"/>
            <a:pathLst>
              <a:path w="11731926" h="5883957">
                <a:moveTo>
                  <a:pt x="0" y="0"/>
                </a:moveTo>
                <a:lnTo>
                  <a:pt x="11731926" y="0"/>
                </a:lnTo>
                <a:lnTo>
                  <a:pt x="11731926" y="5883957"/>
                </a:lnTo>
                <a:lnTo>
                  <a:pt x="0" y="58839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28800" y="1684556"/>
            <a:ext cx="14953360" cy="694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321"/>
              </a:lnSpc>
              <a:spcBef>
                <a:spcPct val="0"/>
              </a:spcBef>
            </a:pPr>
            <a:r>
              <a:rPr lang="en-US" sz="5375">
                <a:solidFill>
                  <a:srgbClr val="191769"/>
                </a:solidFill>
                <a:latin typeface="HK Grotesk Bold"/>
              </a:rPr>
              <a:t>Encuesta REDR 2023 “Capitaliza tu talento”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7367" y="277086"/>
            <a:ext cx="6726740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74"/>
              </a:lnSpc>
              <a:spcBef>
                <a:spcPct val="0"/>
              </a:spcBef>
            </a:pPr>
            <a:r>
              <a:rPr lang="en-US" sz="2499">
                <a:solidFill>
                  <a:srgbClr val="191769"/>
                </a:solidFill>
                <a:latin typeface="HK Grotesk Bold"/>
              </a:rPr>
              <a:t>Analysis and diagnosis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7983" y="1730005"/>
            <a:ext cx="354536" cy="353971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3" name="TextBox 3"/>
          <p:cNvSpPr txBox="1"/>
          <p:nvPr/>
        </p:nvSpPr>
        <p:spPr>
          <a:xfrm>
            <a:off x="1828800" y="1684556"/>
            <a:ext cx="14953360" cy="694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321"/>
              </a:lnSpc>
              <a:spcBef>
                <a:spcPct val="0"/>
              </a:spcBef>
            </a:pPr>
            <a:r>
              <a:rPr lang="en-US" sz="5375">
                <a:solidFill>
                  <a:srgbClr val="191769"/>
                </a:solidFill>
                <a:latin typeface="HK Grotesk Bold"/>
              </a:rPr>
              <a:t>Encuesta REDR 2023 “Capitaliza tu talento”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28800" y="2436169"/>
            <a:ext cx="8745062" cy="1508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0"/>
              </a:lnSpc>
            </a:pPr>
            <a:endParaRPr/>
          </a:p>
          <a:p>
            <a:pPr>
              <a:lnSpc>
                <a:spcPts val="2970"/>
              </a:lnSpc>
            </a:pPr>
            <a:r>
              <a:rPr lang="en-US" sz="3000">
                <a:solidFill>
                  <a:srgbClr val="29285D"/>
                </a:solidFill>
                <a:latin typeface="Anton"/>
              </a:rPr>
              <a:t>202 respuestas - 165 jóvenes &lt; 35 años</a:t>
            </a:r>
          </a:p>
          <a:p>
            <a:pPr>
              <a:lnSpc>
                <a:spcPts val="2970"/>
              </a:lnSpc>
            </a:pPr>
            <a:endParaRPr lang="en-US" sz="3000">
              <a:solidFill>
                <a:srgbClr val="29285D"/>
              </a:solidFill>
              <a:latin typeface="Anton"/>
            </a:endParaRPr>
          </a:p>
          <a:p>
            <a:pPr marL="0" lvl="0" indent="0">
              <a:lnSpc>
                <a:spcPts val="2970"/>
              </a:lnSpc>
              <a:spcBef>
                <a:spcPct val="0"/>
              </a:spcBef>
            </a:pPr>
            <a:endParaRPr lang="en-US" sz="3000">
              <a:solidFill>
                <a:srgbClr val="29285D"/>
              </a:solidFill>
              <a:latin typeface="Anton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012" y="2323572"/>
            <a:ext cx="5050206" cy="37755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61" y="3225106"/>
            <a:ext cx="8637881" cy="66725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892" y="5740447"/>
            <a:ext cx="5224445" cy="47387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7983" y="1730005"/>
            <a:ext cx="354536" cy="353971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3" name="TextBox 3"/>
          <p:cNvSpPr txBox="1"/>
          <p:nvPr/>
        </p:nvSpPr>
        <p:spPr>
          <a:xfrm>
            <a:off x="1828800" y="1684556"/>
            <a:ext cx="8382242" cy="694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321"/>
              </a:lnSpc>
              <a:spcBef>
                <a:spcPct val="0"/>
              </a:spcBef>
            </a:pPr>
            <a:r>
              <a:rPr lang="en-US" sz="5375">
                <a:solidFill>
                  <a:srgbClr val="191769"/>
                </a:solidFill>
                <a:latin typeface="HK Grotesk Bold"/>
              </a:rPr>
              <a:t>Encuesta REDR 2023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169" y="2119060"/>
            <a:ext cx="4864661" cy="35484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011" y="5811972"/>
            <a:ext cx="4105886" cy="35317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8679" y="1052799"/>
            <a:ext cx="3809243" cy="30405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6968" y="3967784"/>
            <a:ext cx="4201315" cy="31227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6521" y="6982020"/>
            <a:ext cx="4204919" cy="30799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04693" y="2581598"/>
            <a:ext cx="3485698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74"/>
              </a:lnSpc>
              <a:spcBef>
                <a:spcPct val="0"/>
              </a:spcBef>
            </a:pPr>
            <a:r>
              <a:rPr lang="en-US" sz="2499">
                <a:solidFill>
                  <a:srgbClr val="29285D"/>
                </a:solidFill>
                <a:latin typeface="Anton"/>
              </a:rPr>
              <a:t>Origen rural o urbano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4693" y="6452703"/>
            <a:ext cx="2704612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74"/>
              </a:lnSpc>
              <a:spcBef>
                <a:spcPct val="0"/>
              </a:spcBef>
            </a:pPr>
            <a:r>
              <a:rPr lang="en-US" sz="2499">
                <a:solidFill>
                  <a:srgbClr val="29285D"/>
                </a:solidFill>
                <a:latin typeface="Anton"/>
              </a:rPr>
              <a:t>¿Has tenido que emigrar del medio rural al medio urbano para estudiar y/o trabajar?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43713" y="1427386"/>
            <a:ext cx="3485698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74"/>
              </a:lnSpc>
              <a:spcBef>
                <a:spcPct val="0"/>
              </a:spcBef>
            </a:pPr>
            <a:r>
              <a:rPr lang="en-US" sz="2499">
                <a:solidFill>
                  <a:srgbClr val="29285D"/>
                </a:solidFill>
                <a:latin typeface="Anton"/>
              </a:rPr>
              <a:t>¿Consideras que tu pueblo/ciudad de origen cuenta con una amplia gama de oferta formativa?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43713" y="4375044"/>
            <a:ext cx="3485698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74"/>
              </a:lnSpc>
              <a:spcBef>
                <a:spcPct val="0"/>
              </a:spcBef>
            </a:pPr>
            <a:r>
              <a:rPr lang="en-US" sz="2499">
                <a:solidFill>
                  <a:srgbClr val="29285D"/>
                </a:solidFill>
                <a:latin typeface="Anton"/>
              </a:rPr>
              <a:t>La oferta formativa, ¿está adaptada a la demanda de empleo en tu zona?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43713" y="7389580"/>
            <a:ext cx="3485698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74"/>
              </a:lnSpc>
              <a:spcBef>
                <a:spcPct val="0"/>
              </a:spcBef>
            </a:pPr>
            <a:r>
              <a:rPr lang="en-US" sz="2499">
                <a:solidFill>
                  <a:srgbClr val="29285D"/>
                </a:solidFill>
                <a:latin typeface="Anton"/>
              </a:rPr>
              <a:t>¿Estarías interesado en emprender en un futuro?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7983" y="1730005"/>
            <a:ext cx="354536" cy="353971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3" name="TextBox 3"/>
          <p:cNvSpPr txBox="1"/>
          <p:nvPr/>
        </p:nvSpPr>
        <p:spPr>
          <a:xfrm>
            <a:off x="1828800" y="1684556"/>
            <a:ext cx="8382242" cy="694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321"/>
              </a:lnSpc>
              <a:spcBef>
                <a:spcPct val="0"/>
              </a:spcBef>
            </a:pPr>
            <a:r>
              <a:rPr lang="en-US" sz="5375">
                <a:solidFill>
                  <a:srgbClr val="191769"/>
                </a:solidFill>
                <a:latin typeface="HK Grotesk Bold"/>
              </a:rPr>
              <a:t>Encuesta REDR 2023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794" y="2745846"/>
            <a:ext cx="7724238" cy="591369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072228" y="3841139"/>
            <a:ext cx="4428660" cy="2019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052"/>
              </a:lnSpc>
              <a:spcBef>
                <a:spcPct val="0"/>
              </a:spcBef>
            </a:pPr>
            <a:r>
              <a:rPr lang="en-US" sz="4093">
                <a:solidFill>
                  <a:srgbClr val="29285D"/>
                </a:solidFill>
                <a:latin typeface="Anton"/>
              </a:rPr>
              <a:t>¿Tienes pensado mudarte/volver al medio rural en un futuro?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659</Words>
  <Application>Microsoft Office PowerPoint</Application>
  <PresentationFormat>Personalizado</PresentationFormat>
  <Paragraphs>99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Anton</vt:lpstr>
      <vt:lpstr>HK Grotesk Bold</vt:lpstr>
      <vt:lpstr>Calibri</vt:lpstr>
      <vt:lpstr>HK Grotesk Bold Italics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Intercambio experiencias LEADER RED PAC</dc:title>
  <dc:creator>Irene</dc:creator>
  <cp:lastModifiedBy>Irene Martín García</cp:lastModifiedBy>
  <cp:revision>3</cp:revision>
  <dcterms:created xsi:type="dcterms:W3CDTF">2006-08-16T00:00:00Z</dcterms:created>
  <dcterms:modified xsi:type="dcterms:W3CDTF">2024-02-21T07:39:07Z</dcterms:modified>
  <dc:identifier>DAF8AadCmSQ</dc:identifier>
</cp:coreProperties>
</file>